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4" r:id="rId4"/>
  </p:sldMasterIdLst>
  <p:notesMasterIdLst>
    <p:notesMasterId r:id="rId19"/>
  </p:notesMasterIdLst>
  <p:sldIdLst>
    <p:sldId id="370" r:id="rId5"/>
    <p:sldId id="737" r:id="rId6"/>
    <p:sldId id="309" r:id="rId7"/>
    <p:sldId id="748" r:id="rId8"/>
    <p:sldId id="749" r:id="rId9"/>
    <p:sldId id="747" r:id="rId10"/>
    <p:sldId id="757" r:id="rId11"/>
    <p:sldId id="750" r:id="rId12"/>
    <p:sldId id="754" r:id="rId13"/>
    <p:sldId id="751" r:id="rId14"/>
    <p:sldId id="755" r:id="rId15"/>
    <p:sldId id="752" r:id="rId16"/>
    <p:sldId id="753" r:id="rId17"/>
    <p:sldId id="758" r:id="rId18"/>
  </p:sldIdLst>
  <p:sldSz cx="15544800" cy="10058400"/>
  <p:notesSz cx="9601200" cy="73152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userDrawn="1">
          <p15:clr>
            <a:srgbClr val="A4A3A4"/>
          </p15:clr>
        </p15:guide>
        <p15:guide id="2" pos="4896" userDrawn="1">
          <p15:clr>
            <a:srgbClr val="A4A3A4"/>
          </p15:clr>
        </p15:guide>
      </p15:sldGuideLst>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A6165432-9100-6E33-D7D2-DB5786F01731}" name="Lindsey White" initials="LW" userId="S::lindsey.white@gza.com::fdf67c04-9466-4d12-aea6-b9a6e7005f45" providerId="AD"/>
  <p188:author id="{AD6CBA91-D9E4-A36E-5548-19702EFE6413}" name="Hunt, Jessica" initials="JH" userId="S::Jessica.Hunt@stantec.com::abfdbcf8-328a-4a05-a30b-f5badb7db6c9"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p:cViewPr varScale="1">
        <p:scale>
          <a:sx n="58" d="100"/>
          <a:sy n="58" d="100"/>
        </p:scale>
        <p:origin x="996" y="84"/>
      </p:cViewPr>
      <p:guideLst>
        <p:guide orient="horz" pos="3168"/>
        <p:guide pos="4896"/>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3" Type="http://schemas.openxmlformats.org/officeDocument/2006/relationships/customXml" Target="../customXml/item3.xml"/><Relationship Id="rId21"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microsoft.com/office/2018/10/relationships/authors" Target="author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4160520" cy="367030"/>
          </a:xfrm>
          <a:prstGeom prst="rect">
            <a:avLst/>
          </a:prstGeom>
        </p:spPr>
        <p:txBody>
          <a:bodyPr vert="horz" lIns="95829" tIns="47915" rIns="95829" bIns="47915" rtlCol="0"/>
          <a:lstStyle>
            <a:lvl1pPr algn="l">
              <a:defRPr sz="1300"/>
            </a:lvl1pPr>
          </a:lstStyle>
          <a:p>
            <a:endParaRPr lang="en-US"/>
          </a:p>
        </p:txBody>
      </p:sp>
      <p:sp>
        <p:nvSpPr>
          <p:cNvPr id="3" name="Date Placeholder 2"/>
          <p:cNvSpPr>
            <a:spLocks noGrp="1"/>
          </p:cNvSpPr>
          <p:nvPr>
            <p:ph type="dt" idx="1"/>
          </p:nvPr>
        </p:nvSpPr>
        <p:spPr>
          <a:xfrm>
            <a:off x="5438458" y="1"/>
            <a:ext cx="4160520" cy="367030"/>
          </a:xfrm>
          <a:prstGeom prst="rect">
            <a:avLst/>
          </a:prstGeom>
        </p:spPr>
        <p:txBody>
          <a:bodyPr vert="horz" lIns="95829" tIns="47915" rIns="95829" bIns="47915" rtlCol="0"/>
          <a:lstStyle>
            <a:lvl1pPr algn="r">
              <a:defRPr sz="1300"/>
            </a:lvl1pPr>
          </a:lstStyle>
          <a:p>
            <a:fld id="{45EEC2A4-F987-4C15-A377-9FE4A41C696E}" type="datetimeFigureOut">
              <a:rPr lang="en-US" smtClean="0"/>
              <a:t>6/21/2024</a:t>
            </a:fld>
            <a:endParaRPr lang="en-US"/>
          </a:p>
        </p:txBody>
      </p:sp>
      <p:sp>
        <p:nvSpPr>
          <p:cNvPr id="4" name="Slide Image Placeholder 3"/>
          <p:cNvSpPr>
            <a:spLocks noGrp="1" noRot="1" noChangeAspect="1"/>
          </p:cNvSpPr>
          <p:nvPr>
            <p:ph type="sldImg" idx="2"/>
          </p:nvPr>
        </p:nvSpPr>
        <p:spPr>
          <a:xfrm>
            <a:off x="2892425" y="914400"/>
            <a:ext cx="3816350" cy="2468563"/>
          </a:xfrm>
          <a:prstGeom prst="rect">
            <a:avLst/>
          </a:prstGeom>
          <a:noFill/>
          <a:ln w="12700">
            <a:solidFill>
              <a:prstClr val="black"/>
            </a:solidFill>
          </a:ln>
        </p:spPr>
        <p:txBody>
          <a:bodyPr vert="horz" lIns="95829" tIns="47915" rIns="95829" bIns="47915" rtlCol="0" anchor="ctr"/>
          <a:lstStyle/>
          <a:p>
            <a:endParaRPr lang="en-US"/>
          </a:p>
        </p:txBody>
      </p:sp>
      <p:sp>
        <p:nvSpPr>
          <p:cNvPr id="5" name="Notes Placeholder 4"/>
          <p:cNvSpPr>
            <a:spLocks noGrp="1"/>
          </p:cNvSpPr>
          <p:nvPr>
            <p:ph type="body" sz="quarter" idx="3"/>
          </p:nvPr>
        </p:nvSpPr>
        <p:spPr>
          <a:xfrm>
            <a:off x="960121" y="3520440"/>
            <a:ext cx="7680960" cy="2880360"/>
          </a:xfrm>
          <a:prstGeom prst="rect">
            <a:avLst/>
          </a:prstGeom>
        </p:spPr>
        <p:txBody>
          <a:bodyPr vert="horz" lIns="95829" tIns="47915" rIns="95829" bIns="47915"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6948171"/>
            <a:ext cx="4160520" cy="367029"/>
          </a:xfrm>
          <a:prstGeom prst="rect">
            <a:avLst/>
          </a:prstGeom>
        </p:spPr>
        <p:txBody>
          <a:bodyPr vert="horz" lIns="95829" tIns="47915" rIns="95829" bIns="47915" rtlCol="0" anchor="b"/>
          <a:lstStyle>
            <a:lvl1pPr algn="l">
              <a:defRPr sz="1300"/>
            </a:lvl1pPr>
          </a:lstStyle>
          <a:p>
            <a:endParaRPr lang="en-US"/>
          </a:p>
        </p:txBody>
      </p:sp>
      <p:sp>
        <p:nvSpPr>
          <p:cNvPr id="7" name="Slide Number Placeholder 6"/>
          <p:cNvSpPr>
            <a:spLocks noGrp="1"/>
          </p:cNvSpPr>
          <p:nvPr>
            <p:ph type="sldNum" sz="quarter" idx="5"/>
          </p:nvPr>
        </p:nvSpPr>
        <p:spPr>
          <a:xfrm>
            <a:off x="5438458" y="6948171"/>
            <a:ext cx="4160520" cy="367029"/>
          </a:xfrm>
          <a:prstGeom prst="rect">
            <a:avLst/>
          </a:prstGeom>
        </p:spPr>
        <p:txBody>
          <a:bodyPr vert="horz" lIns="95829" tIns="47915" rIns="95829" bIns="47915" rtlCol="0" anchor="b"/>
          <a:lstStyle>
            <a:lvl1pPr algn="r">
              <a:defRPr sz="1300"/>
            </a:lvl1pPr>
          </a:lstStyle>
          <a:p>
            <a:fld id="{00C677D4-371A-4989-8B75-A3E7DAC05B83}" type="slidenum">
              <a:rPr lang="en-US" smtClean="0"/>
              <a:t>‹#›</a:t>
            </a:fld>
            <a:endParaRPr lang="en-US"/>
          </a:p>
        </p:txBody>
      </p:sp>
    </p:spTree>
    <p:extLst>
      <p:ext uri="{BB962C8B-B14F-4D97-AF65-F5344CB8AC3E}">
        <p14:creationId xmlns:p14="http://schemas.microsoft.com/office/powerpoint/2010/main" val="3164058665"/>
      </p:ext>
    </p:extLst>
  </p:cSld>
  <p:clrMap bg1="lt1" tx1="dk1" bg2="lt2" tx2="dk2" accent1="accent1" accent2="accent2" accent3="accent3" accent4="accent4" accent5="accent5" accent6="accent6" hlink="hlink" folHlink="folHlink"/>
  <p:notesStyle>
    <a:lvl1pPr marL="0" algn="l" defTabSz="1463040" rtl="0" eaLnBrk="1" latinLnBrk="0" hangingPunct="1">
      <a:defRPr sz="1920" kern="1200">
        <a:solidFill>
          <a:schemeClr val="tx1"/>
        </a:solidFill>
        <a:latin typeface="+mn-lt"/>
        <a:ea typeface="+mn-ea"/>
        <a:cs typeface="+mn-cs"/>
      </a:defRPr>
    </a:lvl1pPr>
    <a:lvl2pPr marL="731520" algn="l" defTabSz="1463040" rtl="0" eaLnBrk="1" latinLnBrk="0" hangingPunct="1">
      <a:defRPr sz="1920" kern="1200">
        <a:solidFill>
          <a:schemeClr val="tx1"/>
        </a:solidFill>
        <a:latin typeface="+mn-lt"/>
        <a:ea typeface="+mn-ea"/>
        <a:cs typeface="+mn-cs"/>
      </a:defRPr>
    </a:lvl2pPr>
    <a:lvl3pPr marL="1463040" algn="l" defTabSz="1463040" rtl="0" eaLnBrk="1" latinLnBrk="0" hangingPunct="1">
      <a:defRPr sz="1920" kern="1200">
        <a:solidFill>
          <a:schemeClr val="tx1"/>
        </a:solidFill>
        <a:latin typeface="+mn-lt"/>
        <a:ea typeface="+mn-ea"/>
        <a:cs typeface="+mn-cs"/>
      </a:defRPr>
    </a:lvl3pPr>
    <a:lvl4pPr marL="2194560" algn="l" defTabSz="1463040" rtl="0" eaLnBrk="1" latinLnBrk="0" hangingPunct="1">
      <a:defRPr sz="1920" kern="1200">
        <a:solidFill>
          <a:schemeClr val="tx1"/>
        </a:solidFill>
        <a:latin typeface="+mn-lt"/>
        <a:ea typeface="+mn-ea"/>
        <a:cs typeface="+mn-cs"/>
      </a:defRPr>
    </a:lvl4pPr>
    <a:lvl5pPr marL="2926080" algn="l" defTabSz="1463040" rtl="0" eaLnBrk="1" latinLnBrk="0" hangingPunct="1">
      <a:defRPr sz="1920" kern="1200">
        <a:solidFill>
          <a:schemeClr val="tx1"/>
        </a:solidFill>
        <a:latin typeface="+mn-lt"/>
        <a:ea typeface="+mn-ea"/>
        <a:cs typeface="+mn-cs"/>
      </a:defRPr>
    </a:lvl5pPr>
    <a:lvl6pPr marL="3657600" algn="l" defTabSz="1463040" rtl="0" eaLnBrk="1" latinLnBrk="0" hangingPunct="1">
      <a:defRPr sz="1920" kern="1200">
        <a:solidFill>
          <a:schemeClr val="tx1"/>
        </a:solidFill>
        <a:latin typeface="+mn-lt"/>
        <a:ea typeface="+mn-ea"/>
        <a:cs typeface="+mn-cs"/>
      </a:defRPr>
    </a:lvl6pPr>
    <a:lvl7pPr marL="4389120" algn="l" defTabSz="1463040" rtl="0" eaLnBrk="1" latinLnBrk="0" hangingPunct="1">
      <a:defRPr sz="1920" kern="1200">
        <a:solidFill>
          <a:schemeClr val="tx1"/>
        </a:solidFill>
        <a:latin typeface="+mn-lt"/>
        <a:ea typeface="+mn-ea"/>
        <a:cs typeface="+mn-cs"/>
      </a:defRPr>
    </a:lvl7pPr>
    <a:lvl8pPr marL="5120640" algn="l" defTabSz="1463040" rtl="0" eaLnBrk="1" latinLnBrk="0" hangingPunct="1">
      <a:defRPr sz="1920" kern="1200">
        <a:solidFill>
          <a:schemeClr val="tx1"/>
        </a:solidFill>
        <a:latin typeface="+mn-lt"/>
        <a:ea typeface="+mn-ea"/>
        <a:cs typeface="+mn-cs"/>
      </a:defRPr>
    </a:lvl8pPr>
    <a:lvl9pPr marL="5852160" algn="l" defTabSz="1463040" rtl="0" eaLnBrk="1" latinLnBrk="0" hangingPunct="1">
      <a:defRPr sz="192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7"/>
          <p:cNvSpPr>
            <a:spLocks noGrp="1" noChangeArrowheads="1"/>
          </p:cNvSpPr>
          <p:nvPr>
            <p:ph type="sldNum" sz="quarter" idx="5"/>
          </p:nvPr>
        </p:nvSpPr>
        <p:spPr>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p:spPr>
        <p:txBody>
          <a:bodyPr/>
          <a:lstStyle>
            <a:lvl1pPr defTabSz="91017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1pPr>
            <a:lvl2pPr marL="707210" indent="-271150" defTabSz="91017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2pPr>
            <a:lvl3pPr marL="1087772" indent="-217238" defTabSz="91017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3pPr>
            <a:lvl4pPr marL="1522245" indent="-217238" defTabSz="91017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4pPr>
            <a:lvl5pPr marL="1958306" indent="-217238" defTabSz="910176" eaLnBrk="0" hangingPunct="0">
              <a:spcBef>
                <a:spcPct val="30000"/>
              </a:spcBef>
              <a:defRPr sz="1200">
                <a:solidFill>
                  <a:schemeClr val="tx1"/>
                </a:solidFill>
                <a:latin typeface="Arial" panose="020B0604020202020204" pitchFamily="34" charset="0"/>
                <a:ea typeface="ＭＳ Ｐゴシック" panose="020B0600070205080204" pitchFamily="34" charset="-128"/>
              </a:defRPr>
            </a:lvl5pPr>
            <a:lvl6pPr marL="2414980" indent="-217238" defTabSz="91017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6pPr>
            <a:lvl7pPr marL="2871653" indent="-217238" defTabSz="91017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7pPr>
            <a:lvl8pPr marL="3328327" indent="-217238" defTabSz="91017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8pPr>
            <a:lvl9pPr marL="3785001" indent="-217238" defTabSz="910176" eaLnBrk="0" fontAlgn="base" hangingPunct="0">
              <a:spcBef>
                <a:spcPct val="30000"/>
              </a:spcBef>
              <a:spcAft>
                <a:spcPct val="0"/>
              </a:spcAft>
              <a:defRPr sz="1200">
                <a:solidFill>
                  <a:schemeClr val="tx1"/>
                </a:solidFill>
                <a:latin typeface="Arial" panose="020B0604020202020204" pitchFamily="34" charset="0"/>
                <a:ea typeface="ＭＳ Ｐゴシック" panose="020B0600070205080204" pitchFamily="34" charset="-128"/>
              </a:defRPr>
            </a:lvl9pPr>
          </a:lstStyle>
          <a:p>
            <a:pPr eaLnBrk="1" fontAlgn="base" hangingPunct="1">
              <a:spcBef>
                <a:spcPct val="0"/>
              </a:spcBef>
              <a:spcAft>
                <a:spcPct val="0"/>
              </a:spcAft>
              <a:defRPr/>
            </a:pPr>
            <a:fld id="{5C2C5BA9-E4CB-4C77-BCDD-71E0C1E54AEC}" type="slidenum">
              <a:rPr lang="en-US" altLang="en-US">
                <a:solidFill>
                  <a:srgbClr val="000000"/>
                </a:solidFill>
                <a:cs typeface="Arial" panose="020B0604020202020204" pitchFamily="34" charset="0"/>
              </a:rPr>
              <a:pPr eaLnBrk="1" fontAlgn="base" hangingPunct="1">
                <a:spcBef>
                  <a:spcPct val="0"/>
                </a:spcBef>
                <a:spcAft>
                  <a:spcPct val="0"/>
                </a:spcAft>
                <a:defRPr/>
              </a:pPr>
              <a:t>1</a:t>
            </a:fld>
            <a:endParaRPr lang="en-US" altLang="en-US">
              <a:solidFill>
                <a:srgbClr val="000000"/>
              </a:solidFill>
              <a:cs typeface="Arial" panose="020B0604020202020204" pitchFamily="34" charset="0"/>
            </a:endParaRPr>
          </a:p>
        </p:txBody>
      </p:sp>
      <p:sp>
        <p:nvSpPr>
          <p:cNvPr id="24579" name="Rectangle 2"/>
          <p:cNvSpPr>
            <a:spLocks noGrp="1" noRot="1" noChangeAspect="1" noChangeArrowheads="1" noTextEdit="1"/>
          </p:cNvSpPr>
          <p:nvPr>
            <p:ph type="sldImg"/>
          </p:nvPr>
        </p:nvSpPr>
        <p:spPr>
          <a:xfrm>
            <a:off x="2892425" y="914400"/>
            <a:ext cx="3816350" cy="2468563"/>
          </a:xfrm>
          <a:ln/>
        </p:spPr>
      </p:sp>
      <p:sp>
        <p:nvSpPr>
          <p:cNvPr id="24580" name="Rectangle 3"/>
          <p:cNvSpPr>
            <a:spLocks noGrp="1" noChangeArrowheads="1"/>
          </p:cNvSpPr>
          <p:nvPr>
            <p:ph type="body" idx="1"/>
          </p:nvPr>
        </p:nvSpPr>
        <p:spPr>
          <a:extLst>
            <a:ext uri="{AF507438-7753-43E0-B8FC-AC1667EBCBE1}">
              <a14:hiddenEffects xmlns:a14="http://schemas.microsoft.com/office/drawing/2010/main">
                <a:effectLst>
                  <a:outerShdw blurRad="63500" dist="38099" dir="2700000" algn="ctr" rotWithShape="0">
                    <a:schemeClr val="bg2">
                      <a:alpha val="74997"/>
                    </a:schemeClr>
                  </a:outerShdw>
                </a:effectLst>
              </a14:hiddenEffects>
            </a:ext>
          </a:extLst>
        </p:spPr>
        <p:txBody>
          <a:bodyPr/>
          <a:lstStyle/>
          <a:p>
            <a:pPr eaLnBrk="1" hangingPunct="1">
              <a:defRPr/>
            </a:pPr>
            <a:endParaRPr lang="en-US" altLang="en-US">
              <a:latin typeface="Times New Roman" pitchFamily="18" charset="0"/>
              <a:ea typeface="ＭＳ Ｐゴシック" charset="-128"/>
            </a:endParaRPr>
          </a:p>
        </p:txBody>
      </p:sp>
    </p:spTree>
    <p:extLst>
      <p:ext uri="{BB962C8B-B14F-4D97-AF65-F5344CB8AC3E}">
        <p14:creationId xmlns:p14="http://schemas.microsoft.com/office/powerpoint/2010/main" val="400868686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11</a:t>
            </a:fld>
            <a:endParaRPr lang="en-US">
              <a:solidFill>
                <a:prstClr val="black"/>
              </a:solidFill>
              <a:latin typeface="Calibri" panose="020F0502020204030204"/>
            </a:endParaRPr>
          </a:p>
        </p:txBody>
      </p:sp>
    </p:spTree>
    <p:extLst>
      <p:ext uri="{BB962C8B-B14F-4D97-AF65-F5344CB8AC3E}">
        <p14:creationId xmlns:p14="http://schemas.microsoft.com/office/powerpoint/2010/main" val="40847496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12</a:t>
            </a:fld>
            <a:endParaRPr lang="en-US">
              <a:solidFill>
                <a:prstClr val="black"/>
              </a:solidFill>
              <a:latin typeface="Calibri" panose="020F0502020204030204"/>
            </a:endParaRPr>
          </a:p>
        </p:txBody>
      </p:sp>
    </p:spTree>
    <p:extLst>
      <p:ext uri="{BB962C8B-B14F-4D97-AF65-F5344CB8AC3E}">
        <p14:creationId xmlns:p14="http://schemas.microsoft.com/office/powerpoint/2010/main" val="14323531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13</a:t>
            </a:fld>
            <a:endParaRPr lang="en-US">
              <a:solidFill>
                <a:prstClr val="black"/>
              </a:solidFill>
              <a:latin typeface="Calibri" panose="020F0502020204030204"/>
            </a:endParaRPr>
          </a:p>
        </p:txBody>
      </p:sp>
    </p:spTree>
    <p:extLst>
      <p:ext uri="{BB962C8B-B14F-4D97-AF65-F5344CB8AC3E}">
        <p14:creationId xmlns:p14="http://schemas.microsoft.com/office/powerpoint/2010/main" val="29629691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14</a:t>
            </a:fld>
            <a:endParaRPr lang="en-US">
              <a:solidFill>
                <a:prstClr val="black"/>
              </a:solidFill>
              <a:latin typeface="Calibri" panose="020F0502020204030204"/>
            </a:endParaRPr>
          </a:p>
        </p:txBody>
      </p:sp>
    </p:spTree>
    <p:extLst>
      <p:ext uri="{BB962C8B-B14F-4D97-AF65-F5344CB8AC3E}">
        <p14:creationId xmlns:p14="http://schemas.microsoft.com/office/powerpoint/2010/main" val="96928469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2</a:t>
            </a:fld>
            <a:endParaRPr lang="en-US">
              <a:solidFill>
                <a:prstClr val="black"/>
              </a:solidFill>
              <a:latin typeface="Calibri" panose="020F0502020204030204"/>
            </a:endParaRPr>
          </a:p>
        </p:txBody>
      </p:sp>
    </p:spTree>
    <p:extLst>
      <p:ext uri="{BB962C8B-B14F-4D97-AF65-F5344CB8AC3E}">
        <p14:creationId xmlns:p14="http://schemas.microsoft.com/office/powerpoint/2010/main" val="323878574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4</a:t>
            </a:fld>
            <a:endParaRPr lang="en-US">
              <a:solidFill>
                <a:prstClr val="black"/>
              </a:solidFill>
              <a:latin typeface="Calibri" panose="020F0502020204030204"/>
            </a:endParaRPr>
          </a:p>
        </p:txBody>
      </p:sp>
    </p:spTree>
    <p:extLst>
      <p:ext uri="{BB962C8B-B14F-4D97-AF65-F5344CB8AC3E}">
        <p14:creationId xmlns:p14="http://schemas.microsoft.com/office/powerpoint/2010/main" val="3036331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5</a:t>
            </a:fld>
            <a:endParaRPr lang="en-US">
              <a:solidFill>
                <a:prstClr val="black"/>
              </a:solidFill>
              <a:latin typeface="Calibri" panose="020F0502020204030204"/>
            </a:endParaRPr>
          </a:p>
        </p:txBody>
      </p:sp>
    </p:spTree>
    <p:extLst>
      <p:ext uri="{BB962C8B-B14F-4D97-AF65-F5344CB8AC3E}">
        <p14:creationId xmlns:p14="http://schemas.microsoft.com/office/powerpoint/2010/main" val="2964766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6</a:t>
            </a:fld>
            <a:endParaRPr lang="en-US">
              <a:solidFill>
                <a:prstClr val="black"/>
              </a:solidFill>
              <a:latin typeface="Calibri" panose="020F0502020204030204"/>
            </a:endParaRPr>
          </a:p>
        </p:txBody>
      </p:sp>
    </p:spTree>
    <p:extLst>
      <p:ext uri="{BB962C8B-B14F-4D97-AF65-F5344CB8AC3E}">
        <p14:creationId xmlns:p14="http://schemas.microsoft.com/office/powerpoint/2010/main" val="35196146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7</a:t>
            </a:fld>
            <a:endParaRPr lang="en-US">
              <a:solidFill>
                <a:prstClr val="black"/>
              </a:solidFill>
              <a:latin typeface="Calibri" panose="020F0502020204030204"/>
            </a:endParaRPr>
          </a:p>
        </p:txBody>
      </p:sp>
    </p:spTree>
    <p:extLst>
      <p:ext uri="{BB962C8B-B14F-4D97-AF65-F5344CB8AC3E}">
        <p14:creationId xmlns:p14="http://schemas.microsoft.com/office/powerpoint/2010/main" val="363582707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8</a:t>
            </a:fld>
            <a:endParaRPr lang="en-US">
              <a:solidFill>
                <a:prstClr val="black"/>
              </a:solidFill>
              <a:latin typeface="Calibri" panose="020F0502020204030204"/>
            </a:endParaRPr>
          </a:p>
        </p:txBody>
      </p:sp>
    </p:spTree>
    <p:extLst>
      <p:ext uri="{BB962C8B-B14F-4D97-AF65-F5344CB8AC3E}">
        <p14:creationId xmlns:p14="http://schemas.microsoft.com/office/powerpoint/2010/main" val="128658720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9</a:t>
            </a:fld>
            <a:endParaRPr lang="en-US">
              <a:solidFill>
                <a:prstClr val="black"/>
              </a:solidFill>
              <a:latin typeface="Calibri" panose="020F0502020204030204"/>
            </a:endParaRPr>
          </a:p>
        </p:txBody>
      </p:sp>
    </p:spTree>
    <p:extLst>
      <p:ext uri="{BB962C8B-B14F-4D97-AF65-F5344CB8AC3E}">
        <p14:creationId xmlns:p14="http://schemas.microsoft.com/office/powerpoint/2010/main" val="279960561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892425" y="914400"/>
            <a:ext cx="3816350" cy="2468563"/>
          </a:xfrm>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pPr defTabSz="958291">
              <a:defRPr/>
            </a:pPr>
            <a:fld id="{347D635B-1F1B-4234-B819-F708EEFD8EED}" type="slidenum">
              <a:rPr lang="en-US">
                <a:solidFill>
                  <a:prstClr val="black"/>
                </a:solidFill>
                <a:latin typeface="Calibri" panose="020F0502020204030204"/>
              </a:rPr>
              <a:pPr defTabSz="958291">
                <a:defRPr/>
              </a:pPr>
              <a:t>10</a:t>
            </a:fld>
            <a:endParaRPr lang="en-US">
              <a:solidFill>
                <a:prstClr val="black"/>
              </a:solidFill>
              <a:latin typeface="Calibri" panose="020F0502020204030204"/>
            </a:endParaRPr>
          </a:p>
        </p:txBody>
      </p:sp>
    </p:spTree>
    <p:extLst>
      <p:ext uri="{BB962C8B-B14F-4D97-AF65-F5344CB8AC3E}">
        <p14:creationId xmlns:p14="http://schemas.microsoft.com/office/powerpoint/2010/main" val="130079834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65860" y="1646133"/>
            <a:ext cx="13213080" cy="3501813"/>
          </a:xfrm>
        </p:spPr>
        <p:txBody>
          <a:bodyPr anchor="b"/>
          <a:lstStyle>
            <a:lvl1pPr algn="ctr">
              <a:defRPr sz="8800"/>
            </a:lvl1pPr>
          </a:lstStyle>
          <a:p>
            <a:r>
              <a:rPr lang="en-US"/>
              <a:t>Click to edit Master title style</a:t>
            </a:r>
            <a:endParaRPr lang="en-US" dirty="0"/>
          </a:p>
        </p:txBody>
      </p:sp>
      <p:sp>
        <p:nvSpPr>
          <p:cNvPr id="3" name="Subtitle 2"/>
          <p:cNvSpPr>
            <a:spLocks noGrp="1"/>
          </p:cNvSpPr>
          <p:nvPr>
            <p:ph type="subTitle" idx="1"/>
          </p:nvPr>
        </p:nvSpPr>
        <p:spPr>
          <a:xfrm>
            <a:off x="1943100" y="5282989"/>
            <a:ext cx="11658600" cy="2428451"/>
          </a:xfrm>
        </p:spPr>
        <p:txBody>
          <a:bodyPr/>
          <a:lstStyle>
            <a:lvl1pPr marL="0" indent="0" algn="ctr">
              <a:buNone/>
              <a:defRPr sz="3520"/>
            </a:lvl1pPr>
            <a:lvl2pPr marL="670575" indent="0" algn="ctr">
              <a:buNone/>
              <a:defRPr sz="2933"/>
            </a:lvl2pPr>
            <a:lvl3pPr marL="1341150" indent="0" algn="ctr">
              <a:buNone/>
              <a:defRPr sz="2640"/>
            </a:lvl3pPr>
            <a:lvl4pPr marL="2011726" indent="0" algn="ctr">
              <a:buNone/>
              <a:defRPr sz="2347"/>
            </a:lvl4pPr>
            <a:lvl5pPr marL="2682301" indent="0" algn="ctr">
              <a:buNone/>
              <a:defRPr sz="2347"/>
            </a:lvl5pPr>
            <a:lvl6pPr marL="3352876" indent="0" algn="ctr">
              <a:buNone/>
              <a:defRPr sz="2347"/>
            </a:lvl6pPr>
            <a:lvl7pPr marL="4023451" indent="0" algn="ctr">
              <a:buNone/>
              <a:defRPr sz="2347"/>
            </a:lvl7pPr>
            <a:lvl8pPr marL="4694027" indent="0" algn="ctr">
              <a:buNone/>
              <a:defRPr sz="2347"/>
            </a:lvl8pPr>
            <a:lvl9pPr marL="5364602" indent="0" algn="ctr">
              <a:buNone/>
              <a:defRPr sz="2347"/>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A108BFC-4231-45B4-BD6C-6AD423E0AE52}"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B1DE1481-9C0E-41E1-ACD4-BAEA700A76B7}" type="slidenum">
              <a:rPr lang="en-US" altLang="en-US" smtClean="0"/>
              <a:pPr>
                <a:defRPr/>
              </a:pPr>
              <a:t>‹#›</a:t>
            </a:fld>
            <a:endParaRPr lang="en-US" altLang="en-US"/>
          </a:p>
        </p:txBody>
      </p:sp>
      <p:sp>
        <p:nvSpPr>
          <p:cNvPr id="7" name="Rectangle 6">
            <a:extLst>
              <a:ext uri="{FF2B5EF4-FFF2-40B4-BE49-F238E27FC236}">
                <a16:creationId xmlns:a16="http://schemas.microsoft.com/office/drawing/2014/main" id="{F9F57FA6-1E0D-0EB7-63AB-D4904C17FD0C}"/>
              </a:ext>
            </a:extLst>
          </p:cNvPr>
          <p:cNvSpPr>
            <a:spLocks noChangeArrowheads="1"/>
          </p:cNvSpPr>
          <p:nvPr userDrawn="1"/>
        </p:nvSpPr>
        <p:spPr bwMode="auto">
          <a:xfrm>
            <a:off x="4145280" y="9611360"/>
            <a:ext cx="11010900" cy="335280"/>
          </a:xfrm>
          <a:prstGeom prst="rect">
            <a:avLst/>
          </a:prstGeom>
          <a:solidFill>
            <a:srgbClr val="337B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FFFFFF"/>
              </a:solidFill>
              <a:latin typeface="Franklin Gothic Book" pitchFamily="34" charset="0"/>
            </a:endParaRPr>
          </a:p>
        </p:txBody>
      </p:sp>
      <p:sp>
        <p:nvSpPr>
          <p:cNvPr id="8" name="Rectangle 7">
            <a:extLst>
              <a:ext uri="{FF2B5EF4-FFF2-40B4-BE49-F238E27FC236}">
                <a16:creationId xmlns:a16="http://schemas.microsoft.com/office/drawing/2014/main" id="{7167AC21-9A18-B391-A056-0A9C7BE3A002}"/>
              </a:ext>
            </a:extLst>
          </p:cNvPr>
          <p:cNvSpPr>
            <a:spLocks noChangeArrowheads="1"/>
          </p:cNvSpPr>
          <p:nvPr userDrawn="1"/>
        </p:nvSpPr>
        <p:spPr bwMode="auto">
          <a:xfrm>
            <a:off x="647700" y="9611360"/>
            <a:ext cx="3238500" cy="33528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FFFFFF"/>
              </a:solidFill>
              <a:latin typeface="Franklin Gothic Book" pitchFamily="34" charset="0"/>
            </a:endParaRPr>
          </a:p>
        </p:txBody>
      </p:sp>
      <p:sp>
        <p:nvSpPr>
          <p:cNvPr id="9" name="TextBox 4">
            <a:extLst>
              <a:ext uri="{FF2B5EF4-FFF2-40B4-BE49-F238E27FC236}">
                <a16:creationId xmlns:a16="http://schemas.microsoft.com/office/drawing/2014/main" id="{A2F9F2FE-5CE8-DEA5-6EB0-672A4705187A}"/>
              </a:ext>
            </a:extLst>
          </p:cNvPr>
          <p:cNvSpPr txBox="1">
            <a:spLocks noChangeArrowheads="1"/>
          </p:cNvSpPr>
          <p:nvPr userDrawn="1"/>
        </p:nvSpPr>
        <p:spPr bwMode="auto">
          <a:xfrm>
            <a:off x="712470" y="9569450"/>
            <a:ext cx="3108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defRPr/>
            </a:pPr>
            <a:r>
              <a:rPr lang="en-US" altLang="en-US" sz="1100">
                <a:solidFill>
                  <a:schemeClr val="bg1"/>
                </a:solidFill>
                <a:latin typeface="Helvetica" pitchFamily="34" charset="0"/>
              </a:rPr>
              <a:t>Safety First and Always</a:t>
            </a:r>
          </a:p>
        </p:txBody>
      </p:sp>
      <p:pic>
        <p:nvPicPr>
          <p:cNvPr id="10" name="Picture 10" descr="slide top banner blue eversource">
            <a:extLst>
              <a:ext uri="{FF2B5EF4-FFF2-40B4-BE49-F238E27FC236}">
                <a16:creationId xmlns:a16="http://schemas.microsoft.com/office/drawing/2014/main" id="{DD7B785A-284A-5B8C-30B8-9186BC47BB64}"/>
              </a:ext>
            </a:extLst>
          </p:cNvPr>
          <p:cNvPicPr>
            <a:picLocks noChangeAspect="1" noChangeArrowheads="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16193" y="4"/>
            <a:ext cx="15577185" cy="19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0438207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08BFC-4231-45B4-BD6C-6AD423E0AE52}"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289500683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124248" y="535517"/>
            <a:ext cx="3351848" cy="8524029"/>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068706" y="535517"/>
            <a:ext cx="9861233"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08BFC-4231-45B4-BD6C-6AD423E0AE52}"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142451904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Title and Content NO Pg #">
    <p:spTree>
      <p:nvGrpSpPr>
        <p:cNvPr id="1" name=""/>
        <p:cNvGrpSpPr/>
        <p:nvPr/>
      </p:nvGrpSpPr>
      <p:grpSpPr>
        <a:xfrm>
          <a:off x="0" y="0"/>
          <a:ext cx="0" cy="0"/>
          <a:chOff x="0" y="0"/>
          <a:chExt cx="0" cy="0"/>
        </a:xfrm>
      </p:grpSpPr>
      <p:sp>
        <p:nvSpPr>
          <p:cNvPr id="5" name="Title 1"/>
          <p:cNvSpPr>
            <a:spLocks noGrp="1"/>
          </p:cNvSpPr>
          <p:nvPr>
            <p:ph type="title"/>
          </p:nvPr>
        </p:nvSpPr>
        <p:spPr>
          <a:xfrm>
            <a:off x="647702" y="346098"/>
            <a:ext cx="11269980" cy="838200"/>
          </a:xfrm>
          <a:prstGeom prst="rect">
            <a:avLst/>
          </a:prstGeom>
        </p:spPr>
        <p:txBody>
          <a:bodyPr/>
          <a:lstStyle>
            <a:lvl1pPr algn="l">
              <a:defRPr sz="2800">
                <a:solidFill>
                  <a:schemeClr val="bg1"/>
                </a:solidFill>
              </a:defRPr>
            </a:lvl1pPr>
          </a:lstStyle>
          <a:p>
            <a:r>
              <a:rPr lang="en-US"/>
              <a:t>Click to edit Master title style</a:t>
            </a:r>
          </a:p>
        </p:txBody>
      </p:sp>
      <p:sp>
        <p:nvSpPr>
          <p:cNvPr id="4" name="Content Placeholder 2"/>
          <p:cNvSpPr>
            <a:spLocks noGrp="1"/>
          </p:cNvSpPr>
          <p:nvPr>
            <p:ph idx="1"/>
          </p:nvPr>
        </p:nvSpPr>
        <p:spPr>
          <a:xfrm>
            <a:off x="679041" y="2123440"/>
            <a:ext cx="14119860" cy="6947747"/>
          </a:xfrm>
        </p:spPr>
        <p:txBody>
          <a:bodyPr/>
          <a:lstStyle>
            <a:lvl1pPr marL="0" indent="0">
              <a:buFontTx/>
              <a:buNone/>
              <a:defRPr sz="1800" b="1"/>
            </a:lvl1pPr>
            <a:lvl2pPr marL="742950" indent="-285750">
              <a:buClrTx/>
              <a:buSzPct val="120000"/>
              <a:buFont typeface="Arial" pitchFamily="34" charset="0"/>
              <a:buChar char="•"/>
              <a:defRPr sz="1600">
                <a:solidFill>
                  <a:schemeClr val="tx1"/>
                </a:solidFill>
              </a:defRPr>
            </a:lvl2pPr>
            <a:lvl3pPr marL="1143000" indent="-228600">
              <a:buClrTx/>
              <a:buFont typeface="Courier New" pitchFamily="49" charset="0"/>
              <a:buChar char="o"/>
              <a:defRPr sz="1600">
                <a:solidFill>
                  <a:schemeClr val="tx1"/>
                </a:solidFill>
              </a:defRPr>
            </a:lvl3pPr>
            <a:lvl4pPr>
              <a:defRPr sz="1600">
                <a:solidFill>
                  <a:schemeClr val="tx1"/>
                </a:solidFill>
              </a:defRPr>
            </a:lvl4pPr>
            <a:lvl5pPr>
              <a:defRPr sz="160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5934889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3" name="Subtitle 2"/>
          <p:cNvSpPr>
            <a:spLocks noGrp="1"/>
          </p:cNvSpPr>
          <p:nvPr>
            <p:ph type="subTitle" idx="1"/>
          </p:nvPr>
        </p:nvSpPr>
        <p:spPr>
          <a:xfrm>
            <a:off x="2331720" y="6929120"/>
            <a:ext cx="10881360" cy="1676400"/>
          </a:xfrm>
        </p:spPr>
        <p:txBody>
          <a:bodyPr/>
          <a:lstStyle>
            <a:lvl1pPr marL="0" indent="0" algn="ctr">
              <a:buNone/>
              <a:defRPr>
                <a:solidFill>
                  <a:schemeClr val="tx1">
                    <a:lumMod val="85000"/>
                    <a:lumOff val="15000"/>
                  </a:schemeClr>
                </a:solidFill>
              </a:defRPr>
            </a:lvl1pPr>
            <a:lvl2pPr marL="451432" indent="0" algn="ctr">
              <a:buNone/>
              <a:defRPr>
                <a:solidFill>
                  <a:schemeClr val="tx1">
                    <a:tint val="75000"/>
                  </a:schemeClr>
                </a:solidFill>
              </a:defRPr>
            </a:lvl2pPr>
            <a:lvl3pPr marL="902865" indent="0" algn="ctr">
              <a:buNone/>
              <a:defRPr>
                <a:solidFill>
                  <a:schemeClr val="tx1">
                    <a:tint val="75000"/>
                  </a:schemeClr>
                </a:solidFill>
              </a:defRPr>
            </a:lvl3pPr>
            <a:lvl4pPr marL="1354297" indent="0" algn="ctr">
              <a:buNone/>
              <a:defRPr>
                <a:solidFill>
                  <a:schemeClr val="tx1">
                    <a:tint val="75000"/>
                  </a:schemeClr>
                </a:solidFill>
              </a:defRPr>
            </a:lvl4pPr>
            <a:lvl5pPr marL="1805730" indent="0" algn="ctr">
              <a:buNone/>
              <a:defRPr>
                <a:solidFill>
                  <a:schemeClr val="tx1">
                    <a:tint val="75000"/>
                  </a:schemeClr>
                </a:solidFill>
              </a:defRPr>
            </a:lvl5pPr>
            <a:lvl6pPr marL="2257162" indent="0" algn="ctr">
              <a:buNone/>
              <a:defRPr>
                <a:solidFill>
                  <a:schemeClr val="tx1">
                    <a:tint val="75000"/>
                  </a:schemeClr>
                </a:solidFill>
              </a:defRPr>
            </a:lvl6pPr>
            <a:lvl7pPr marL="2708595" indent="0" algn="ctr">
              <a:buNone/>
              <a:defRPr>
                <a:solidFill>
                  <a:schemeClr val="tx1">
                    <a:tint val="75000"/>
                  </a:schemeClr>
                </a:solidFill>
              </a:defRPr>
            </a:lvl7pPr>
            <a:lvl8pPr marL="3160027" indent="0" algn="ctr">
              <a:buNone/>
              <a:defRPr>
                <a:solidFill>
                  <a:schemeClr val="tx1">
                    <a:tint val="75000"/>
                  </a:schemeClr>
                </a:solidFill>
              </a:defRPr>
            </a:lvl8pPr>
            <a:lvl9pPr marL="3611459" indent="0" algn="ctr">
              <a:buNone/>
              <a:defRPr>
                <a:solidFill>
                  <a:schemeClr val="tx1">
                    <a:tint val="75000"/>
                  </a:schemeClr>
                </a:solidFill>
              </a:defRPr>
            </a:lvl9pPr>
          </a:lstStyle>
          <a:p>
            <a:r>
              <a:rPr lang="en-US"/>
              <a:t>Click to edit Master subtitle style</a:t>
            </a:r>
          </a:p>
        </p:txBody>
      </p:sp>
      <p:sp>
        <p:nvSpPr>
          <p:cNvPr id="7" name="Title 6"/>
          <p:cNvSpPr>
            <a:spLocks noGrp="1" noChangeAspect="1"/>
          </p:cNvSpPr>
          <p:nvPr>
            <p:ph type="title"/>
          </p:nvPr>
        </p:nvSpPr>
        <p:spPr>
          <a:xfrm>
            <a:off x="906782" y="2235200"/>
            <a:ext cx="13990320" cy="3241040"/>
          </a:xfrm>
        </p:spPr>
        <p:txBody>
          <a:bodyPr/>
          <a:lstStyle>
            <a:lvl1pPr algn="ctr">
              <a:defRPr sz="4345">
                <a:solidFill>
                  <a:schemeClr val="tx1"/>
                </a:solidFill>
                <a:latin typeface="Arial Black" panose="020B0A04020102020204" pitchFamily="34" charset="0"/>
              </a:defRPr>
            </a:lvl1pPr>
          </a:lstStyle>
          <a:p>
            <a:r>
              <a:rPr lang="en-US"/>
              <a:t>Click to edit Master title style</a:t>
            </a:r>
          </a:p>
        </p:txBody>
      </p:sp>
      <p:sp>
        <p:nvSpPr>
          <p:cNvPr id="8" name="Date Placeholder 7"/>
          <p:cNvSpPr>
            <a:spLocks noGrp="1"/>
          </p:cNvSpPr>
          <p:nvPr>
            <p:ph type="dt" sz="half" idx="10"/>
          </p:nvPr>
        </p:nvSpPr>
        <p:spPr/>
        <p:txBody>
          <a:bodyPr/>
          <a:lstStyle/>
          <a:p>
            <a:endParaRPr lang="en-US">
              <a:solidFill>
                <a:srgbClr val="000000"/>
              </a:solidFill>
            </a:endParaRPr>
          </a:p>
        </p:txBody>
      </p:sp>
      <p:sp>
        <p:nvSpPr>
          <p:cNvPr id="9" name="Footer Placeholder 8"/>
          <p:cNvSpPr>
            <a:spLocks noGrp="1"/>
          </p:cNvSpPr>
          <p:nvPr>
            <p:ph type="ftr" sz="quarter" idx="11"/>
          </p:nvPr>
        </p:nvSpPr>
        <p:spPr/>
        <p:txBody>
          <a:bodyPr/>
          <a:lstStyle/>
          <a:p>
            <a:endParaRPr lang="en-US">
              <a:solidFill>
                <a:srgbClr val="000000"/>
              </a:solidFill>
            </a:endParaRPr>
          </a:p>
        </p:txBody>
      </p:sp>
    </p:spTree>
    <p:extLst>
      <p:ext uri="{BB962C8B-B14F-4D97-AF65-F5344CB8AC3E}">
        <p14:creationId xmlns:p14="http://schemas.microsoft.com/office/powerpoint/2010/main" val="585864928"/>
      </p:ext>
    </p:extLst>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A108BFC-4231-45B4-BD6C-6AD423E0AE52}"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4E3BA896-FC81-4B73-842F-F0C48D752558}" type="slidenum">
              <a:rPr lang="en-US" altLang="en-US" smtClean="0"/>
              <a:pPr>
                <a:defRPr/>
              </a:pPr>
              <a:t>‹#›</a:t>
            </a:fld>
            <a:endParaRPr lang="en-US" altLang="en-US"/>
          </a:p>
        </p:txBody>
      </p:sp>
    </p:spTree>
    <p:extLst>
      <p:ext uri="{BB962C8B-B14F-4D97-AF65-F5344CB8AC3E}">
        <p14:creationId xmlns:p14="http://schemas.microsoft.com/office/powerpoint/2010/main" val="134427118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60610" y="2507618"/>
            <a:ext cx="13407390" cy="4184014"/>
          </a:xfrm>
        </p:spPr>
        <p:txBody>
          <a:bodyPr anchor="b"/>
          <a:lstStyle>
            <a:lvl1pPr>
              <a:defRPr sz="8800"/>
            </a:lvl1pPr>
          </a:lstStyle>
          <a:p>
            <a:r>
              <a:rPr lang="en-US"/>
              <a:t>Click to edit Master title style</a:t>
            </a:r>
            <a:endParaRPr lang="en-US" dirty="0"/>
          </a:p>
        </p:txBody>
      </p:sp>
      <p:sp>
        <p:nvSpPr>
          <p:cNvPr id="3" name="Text Placeholder 2"/>
          <p:cNvSpPr>
            <a:spLocks noGrp="1"/>
          </p:cNvSpPr>
          <p:nvPr>
            <p:ph type="body" idx="1"/>
          </p:nvPr>
        </p:nvSpPr>
        <p:spPr>
          <a:xfrm>
            <a:off x="1060610" y="6731215"/>
            <a:ext cx="13407390" cy="2200274"/>
          </a:xfrm>
        </p:spPr>
        <p:txBody>
          <a:bodyPr/>
          <a:lstStyle>
            <a:lvl1pPr marL="0" indent="0">
              <a:buNone/>
              <a:defRPr sz="3520">
                <a:solidFill>
                  <a:schemeClr val="tx1"/>
                </a:solidFill>
              </a:defRPr>
            </a:lvl1pPr>
            <a:lvl2pPr marL="670575" indent="0">
              <a:buNone/>
              <a:defRPr sz="2933">
                <a:solidFill>
                  <a:schemeClr val="tx1">
                    <a:tint val="75000"/>
                  </a:schemeClr>
                </a:solidFill>
              </a:defRPr>
            </a:lvl2pPr>
            <a:lvl3pPr marL="1341150" indent="0">
              <a:buNone/>
              <a:defRPr sz="2640">
                <a:solidFill>
                  <a:schemeClr val="tx1">
                    <a:tint val="75000"/>
                  </a:schemeClr>
                </a:solidFill>
              </a:defRPr>
            </a:lvl3pPr>
            <a:lvl4pPr marL="2011726" indent="0">
              <a:buNone/>
              <a:defRPr sz="2347">
                <a:solidFill>
                  <a:schemeClr val="tx1">
                    <a:tint val="75000"/>
                  </a:schemeClr>
                </a:solidFill>
              </a:defRPr>
            </a:lvl4pPr>
            <a:lvl5pPr marL="2682301" indent="0">
              <a:buNone/>
              <a:defRPr sz="2347">
                <a:solidFill>
                  <a:schemeClr val="tx1">
                    <a:tint val="75000"/>
                  </a:schemeClr>
                </a:solidFill>
              </a:defRPr>
            </a:lvl5pPr>
            <a:lvl6pPr marL="3352876" indent="0">
              <a:buNone/>
              <a:defRPr sz="2347">
                <a:solidFill>
                  <a:schemeClr val="tx1">
                    <a:tint val="75000"/>
                  </a:schemeClr>
                </a:solidFill>
              </a:defRPr>
            </a:lvl6pPr>
            <a:lvl7pPr marL="4023451" indent="0">
              <a:buNone/>
              <a:defRPr sz="2347">
                <a:solidFill>
                  <a:schemeClr val="tx1">
                    <a:tint val="75000"/>
                  </a:schemeClr>
                </a:solidFill>
              </a:defRPr>
            </a:lvl7pPr>
            <a:lvl8pPr marL="4694027" indent="0">
              <a:buNone/>
              <a:defRPr sz="2347">
                <a:solidFill>
                  <a:schemeClr val="tx1">
                    <a:tint val="75000"/>
                  </a:schemeClr>
                </a:solidFill>
              </a:defRPr>
            </a:lvl8pPr>
            <a:lvl9pPr marL="5364602" indent="0">
              <a:buNone/>
              <a:defRPr sz="234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A108BFC-4231-45B4-BD6C-6AD423E0AE52}" type="datetimeFigureOut">
              <a:rPr lang="en-US" smtClean="0"/>
              <a:t>6/21/2024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pPr>
              <a:defRPr/>
            </a:pPr>
            <a:fld id="{7392DE42-4E21-4708-B6D7-9E08891836D1}" type="slidenum">
              <a:rPr lang="en-US" altLang="en-US" smtClean="0"/>
              <a:pPr>
                <a:defRPr/>
              </a:pPr>
              <a:t>‹#›</a:t>
            </a:fld>
            <a:endParaRPr lang="en-US" altLang="en-US"/>
          </a:p>
        </p:txBody>
      </p:sp>
    </p:spTree>
    <p:extLst>
      <p:ext uri="{BB962C8B-B14F-4D97-AF65-F5344CB8AC3E}">
        <p14:creationId xmlns:p14="http://schemas.microsoft.com/office/powerpoint/2010/main" val="16042567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06870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7869555" y="2677584"/>
            <a:ext cx="660654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A108BFC-4231-45B4-BD6C-6AD423E0AE52}"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pPr>
              <a:defRPr/>
            </a:pPr>
            <a:fld id="{60D7BBAE-5A16-4373-8042-5F2784756256}" type="slidenum">
              <a:rPr lang="en-US" altLang="en-US" smtClean="0"/>
              <a:pPr>
                <a:defRPr/>
              </a:pPr>
              <a:t>‹#›</a:t>
            </a:fld>
            <a:endParaRPr lang="en-US" altLang="en-US"/>
          </a:p>
        </p:txBody>
      </p:sp>
    </p:spTree>
    <p:extLst>
      <p:ext uri="{BB962C8B-B14F-4D97-AF65-F5344CB8AC3E}">
        <p14:creationId xmlns:p14="http://schemas.microsoft.com/office/powerpoint/2010/main" val="370215778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070730" y="535519"/>
            <a:ext cx="13407390" cy="194415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70731" y="2465706"/>
            <a:ext cx="6576178"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4" name="Content Placeholder 3"/>
          <p:cNvSpPr>
            <a:spLocks noGrp="1"/>
          </p:cNvSpPr>
          <p:nvPr>
            <p:ph sz="half" idx="2"/>
          </p:nvPr>
        </p:nvSpPr>
        <p:spPr>
          <a:xfrm>
            <a:off x="1070731" y="3674110"/>
            <a:ext cx="6576178"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7869556" y="2465706"/>
            <a:ext cx="6608565" cy="1208404"/>
          </a:xfrm>
        </p:spPr>
        <p:txBody>
          <a:bodyPr anchor="b"/>
          <a:lstStyle>
            <a:lvl1pPr marL="0" indent="0">
              <a:buNone/>
              <a:defRPr sz="3520" b="1"/>
            </a:lvl1pPr>
            <a:lvl2pPr marL="670575" indent="0">
              <a:buNone/>
              <a:defRPr sz="2933" b="1"/>
            </a:lvl2pPr>
            <a:lvl3pPr marL="1341150" indent="0">
              <a:buNone/>
              <a:defRPr sz="2640" b="1"/>
            </a:lvl3pPr>
            <a:lvl4pPr marL="2011726" indent="0">
              <a:buNone/>
              <a:defRPr sz="2347" b="1"/>
            </a:lvl4pPr>
            <a:lvl5pPr marL="2682301" indent="0">
              <a:buNone/>
              <a:defRPr sz="2347" b="1"/>
            </a:lvl5pPr>
            <a:lvl6pPr marL="3352876" indent="0">
              <a:buNone/>
              <a:defRPr sz="2347" b="1"/>
            </a:lvl6pPr>
            <a:lvl7pPr marL="4023451" indent="0">
              <a:buNone/>
              <a:defRPr sz="2347" b="1"/>
            </a:lvl7pPr>
            <a:lvl8pPr marL="4694027" indent="0">
              <a:buNone/>
              <a:defRPr sz="2347" b="1"/>
            </a:lvl8pPr>
            <a:lvl9pPr marL="5364602" indent="0">
              <a:buNone/>
              <a:defRPr sz="2347" b="1"/>
            </a:lvl9pPr>
          </a:lstStyle>
          <a:p>
            <a:pPr lvl="0"/>
            <a:r>
              <a:rPr lang="en-US"/>
              <a:t>Click to edit Master text styles</a:t>
            </a:r>
          </a:p>
        </p:txBody>
      </p:sp>
      <p:sp>
        <p:nvSpPr>
          <p:cNvPr id="6" name="Content Placeholder 5"/>
          <p:cNvSpPr>
            <a:spLocks noGrp="1"/>
          </p:cNvSpPr>
          <p:nvPr>
            <p:ph sz="quarter" idx="4"/>
          </p:nvPr>
        </p:nvSpPr>
        <p:spPr>
          <a:xfrm>
            <a:off x="7869556" y="3674110"/>
            <a:ext cx="6608565"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A108BFC-4231-45B4-BD6C-6AD423E0AE52}" type="datetimeFigureOut">
              <a:rPr lang="en-US" smtClean="0"/>
              <a:t>6/21/2024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pPr>
              <a:defRPr/>
            </a:pPr>
            <a:fld id="{C64428D1-1C55-4F93-93C7-CA1D7D87CF41}" type="slidenum">
              <a:rPr lang="en-US" altLang="en-US" smtClean="0"/>
              <a:pPr>
                <a:defRPr/>
              </a:pPr>
              <a:t>‹#›</a:t>
            </a:fld>
            <a:endParaRPr lang="en-US" altLang="en-US"/>
          </a:p>
        </p:txBody>
      </p:sp>
    </p:spTree>
    <p:extLst>
      <p:ext uri="{BB962C8B-B14F-4D97-AF65-F5344CB8AC3E}">
        <p14:creationId xmlns:p14="http://schemas.microsoft.com/office/powerpoint/2010/main" val="34020139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A108BFC-4231-45B4-BD6C-6AD423E0AE52}" type="datetimeFigureOut">
              <a:rPr lang="en-US" smtClean="0"/>
              <a:t>6/21/2024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37767010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A108BFC-4231-45B4-BD6C-6AD423E0AE52}" type="datetimeFigureOut">
              <a:rPr lang="en-US" smtClean="0"/>
              <a:t>6/21/2024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4951370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Content Placeholder 2"/>
          <p:cNvSpPr>
            <a:spLocks noGrp="1"/>
          </p:cNvSpPr>
          <p:nvPr>
            <p:ph idx="1"/>
          </p:nvPr>
        </p:nvSpPr>
        <p:spPr>
          <a:xfrm>
            <a:off x="6608565" y="1448226"/>
            <a:ext cx="7869555" cy="7147983"/>
          </a:xfrm>
        </p:spPr>
        <p:txBody>
          <a:bodyPr/>
          <a:lstStyle>
            <a:lvl1pPr>
              <a:defRPr sz="4693"/>
            </a:lvl1pPr>
            <a:lvl2pPr>
              <a:defRPr sz="4107"/>
            </a:lvl2pPr>
            <a:lvl3pPr>
              <a:defRPr sz="3520"/>
            </a:lvl3pPr>
            <a:lvl4pPr>
              <a:defRPr sz="2933"/>
            </a:lvl4pPr>
            <a:lvl5pPr>
              <a:defRPr sz="2933"/>
            </a:lvl5pPr>
            <a:lvl6pPr>
              <a:defRPr sz="2933"/>
            </a:lvl6pPr>
            <a:lvl7pPr>
              <a:defRPr sz="2933"/>
            </a:lvl7pPr>
            <a:lvl8pPr>
              <a:defRPr sz="2933"/>
            </a:lvl8pPr>
            <a:lvl9pPr>
              <a:defRPr sz="29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A108BFC-4231-45B4-BD6C-6AD423E0AE52}"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8061176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070730" y="670560"/>
            <a:ext cx="5013603" cy="2346960"/>
          </a:xfrm>
        </p:spPr>
        <p:txBody>
          <a:bodyPr anchor="b"/>
          <a:lstStyle>
            <a:lvl1pPr>
              <a:defRPr sz="4693"/>
            </a:lvl1pPr>
          </a:lstStyle>
          <a:p>
            <a:r>
              <a:rPr lang="en-US"/>
              <a:t>Click to edit Master title style</a:t>
            </a:r>
            <a:endParaRPr lang="en-US" dirty="0"/>
          </a:p>
        </p:txBody>
      </p:sp>
      <p:sp>
        <p:nvSpPr>
          <p:cNvPr id="3" name="Picture Placeholder 2"/>
          <p:cNvSpPr>
            <a:spLocks noGrp="1" noChangeAspect="1"/>
          </p:cNvSpPr>
          <p:nvPr>
            <p:ph type="pic" idx="1"/>
          </p:nvPr>
        </p:nvSpPr>
        <p:spPr>
          <a:xfrm>
            <a:off x="6608565" y="1448226"/>
            <a:ext cx="7869555" cy="7147983"/>
          </a:xfrm>
        </p:spPr>
        <p:txBody>
          <a:bodyPr anchor="t"/>
          <a:lstStyle>
            <a:lvl1pPr marL="0" indent="0">
              <a:buNone/>
              <a:defRPr sz="4693"/>
            </a:lvl1pPr>
            <a:lvl2pPr marL="670575" indent="0">
              <a:buNone/>
              <a:defRPr sz="4107"/>
            </a:lvl2pPr>
            <a:lvl3pPr marL="1341150" indent="0">
              <a:buNone/>
              <a:defRPr sz="3520"/>
            </a:lvl3pPr>
            <a:lvl4pPr marL="2011726" indent="0">
              <a:buNone/>
              <a:defRPr sz="2933"/>
            </a:lvl4pPr>
            <a:lvl5pPr marL="2682301" indent="0">
              <a:buNone/>
              <a:defRPr sz="2933"/>
            </a:lvl5pPr>
            <a:lvl6pPr marL="3352876" indent="0">
              <a:buNone/>
              <a:defRPr sz="2933"/>
            </a:lvl6pPr>
            <a:lvl7pPr marL="4023451" indent="0">
              <a:buNone/>
              <a:defRPr sz="2933"/>
            </a:lvl7pPr>
            <a:lvl8pPr marL="4694027" indent="0">
              <a:buNone/>
              <a:defRPr sz="2933"/>
            </a:lvl8pPr>
            <a:lvl9pPr marL="5364602" indent="0">
              <a:buNone/>
              <a:defRPr sz="2933"/>
            </a:lvl9pPr>
          </a:lstStyle>
          <a:p>
            <a:r>
              <a:rPr lang="en-US"/>
              <a:t>Click icon to add picture</a:t>
            </a:r>
            <a:endParaRPr lang="en-US" dirty="0"/>
          </a:p>
        </p:txBody>
      </p:sp>
      <p:sp>
        <p:nvSpPr>
          <p:cNvPr id="4" name="Text Placeholder 3"/>
          <p:cNvSpPr>
            <a:spLocks noGrp="1"/>
          </p:cNvSpPr>
          <p:nvPr>
            <p:ph type="body" sz="half" idx="2"/>
          </p:nvPr>
        </p:nvSpPr>
        <p:spPr>
          <a:xfrm>
            <a:off x="1070730" y="3017520"/>
            <a:ext cx="5013603" cy="5590329"/>
          </a:xfrm>
        </p:spPr>
        <p:txBody>
          <a:bodyPr/>
          <a:lstStyle>
            <a:lvl1pPr marL="0" indent="0">
              <a:buNone/>
              <a:defRPr sz="2347"/>
            </a:lvl1pPr>
            <a:lvl2pPr marL="670575" indent="0">
              <a:buNone/>
              <a:defRPr sz="2053"/>
            </a:lvl2pPr>
            <a:lvl3pPr marL="1341150" indent="0">
              <a:buNone/>
              <a:defRPr sz="1760"/>
            </a:lvl3pPr>
            <a:lvl4pPr marL="2011726" indent="0">
              <a:buNone/>
              <a:defRPr sz="1467"/>
            </a:lvl4pPr>
            <a:lvl5pPr marL="2682301" indent="0">
              <a:buNone/>
              <a:defRPr sz="1467"/>
            </a:lvl5pPr>
            <a:lvl6pPr marL="3352876" indent="0">
              <a:buNone/>
              <a:defRPr sz="1467"/>
            </a:lvl6pPr>
            <a:lvl7pPr marL="4023451" indent="0">
              <a:buNone/>
              <a:defRPr sz="1467"/>
            </a:lvl7pPr>
            <a:lvl8pPr marL="4694027" indent="0">
              <a:buNone/>
              <a:defRPr sz="1467"/>
            </a:lvl8pPr>
            <a:lvl9pPr marL="5364602" indent="0">
              <a:buNone/>
              <a:defRPr sz="1467"/>
            </a:lvl9pPr>
          </a:lstStyle>
          <a:p>
            <a:pPr lvl="0"/>
            <a:r>
              <a:rPr lang="en-US"/>
              <a:t>Click to edit Master text styles</a:t>
            </a:r>
          </a:p>
        </p:txBody>
      </p:sp>
      <p:sp>
        <p:nvSpPr>
          <p:cNvPr id="5" name="Date Placeholder 4"/>
          <p:cNvSpPr>
            <a:spLocks noGrp="1"/>
          </p:cNvSpPr>
          <p:nvPr>
            <p:ph type="dt" sz="half" idx="10"/>
          </p:nvPr>
        </p:nvSpPr>
        <p:spPr/>
        <p:txBody>
          <a:bodyPr/>
          <a:lstStyle/>
          <a:p>
            <a:fld id="{BA108BFC-4231-45B4-BD6C-6AD423E0AE52}" type="datetimeFigureOut">
              <a:rPr lang="en-US" smtClean="0"/>
              <a:t>6/21/2024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603E16A-C4C7-4F04-AC05-415A6A446074}" type="slidenum">
              <a:rPr lang="en-US" smtClean="0"/>
              <a:t>‹#›</a:t>
            </a:fld>
            <a:endParaRPr lang="en-US"/>
          </a:p>
        </p:txBody>
      </p:sp>
    </p:spTree>
    <p:extLst>
      <p:ext uri="{BB962C8B-B14F-4D97-AF65-F5344CB8AC3E}">
        <p14:creationId xmlns:p14="http://schemas.microsoft.com/office/powerpoint/2010/main" val="1062453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8705" y="535519"/>
            <a:ext cx="13407390" cy="1944159"/>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068705" y="2677584"/>
            <a:ext cx="13407390"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68705" y="9322649"/>
            <a:ext cx="3497580" cy="535517"/>
          </a:xfrm>
          <a:prstGeom prst="rect">
            <a:avLst/>
          </a:prstGeom>
        </p:spPr>
        <p:txBody>
          <a:bodyPr vert="horz" lIns="91440" tIns="45720" rIns="91440" bIns="45720" rtlCol="0" anchor="ctr"/>
          <a:lstStyle>
            <a:lvl1pPr algn="l">
              <a:defRPr sz="1760">
                <a:solidFill>
                  <a:schemeClr val="tx1">
                    <a:tint val="75000"/>
                  </a:schemeClr>
                </a:solidFill>
              </a:defRPr>
            </a:lvl1pPr>
          </a:lstStyle>
          <a:p>
            <a:fld id="{BA108BFC-4231-45B4-BD6C-6AD423E0AE52}" type="datetimeFigureOut">
              <a:rPr lang="en-US" smtClean="0"/>
              <a:t>6/21/2024</a:t>
            </a:fld>
            <a:endParaRPr lang="en-US"/>
          </a:p>
        </p:txBody>
      </p:sp>
      <p:sp>
        <p:nvSpPr>
          <p:cNvPr id="5" name="Footer Placeholder 4"/>
          <p:cNvSpPr>
            <a:spLocks noGrp="1"/>
          </p:cNvSpPr>
          <p:nvPr>
            <p:ph type="ftr" sz="quarter" idx="3"/>
          </p:nvPr>
        </p:nvSpPr>
        <p:spPr>
          <a:xfrm>
            <a:off x="5149215" y="9322649"/>
            <a:ext cx="5246370" cy="535517"/>
          </a:xfrm>
          <a:prstGeom prst="rect">
            <a:avLst/>
          </a:prstGeom>
        </p:spPr>
        <p:txBody>
          <a:bodyPr vert="horz" lIns="91440" tIns="45720" rIns="91440" bIns="45720" rtlCol="0" anchor="ctr"/>
          <a:lstStyle>
            <a:lvl1pPr algn="ctr">
              <a:defRPr sz="176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10978515" y="9322649"/>
            <a:ext cx="3497580" cy="535517"/>
          </a:xfrm>
          <a:prstGeom prst="rect">
            <a:avLst/>
          </a:prstGeom>
        </p:spPr>
        <p:txBody>
          <a:bodyPr vert="horz" lIns="91440" tIns="45720" rIns="91440" bIns="45720" rtlCol="0" anchor="ctr"/>
          <a:lstStyle>
            <a:lvl1pPr algn="r">
              <a:defRPr sz="1760">
                <a:solidFill>
                  <a:schemeClr val="tx1">
                    <a:tint val="75000"/>
                  </a:schemeClr>
                </a:solidFill>
              </a:defRPr>
            </a:lvl1pPr>
          </a:lstStyle>
          <a:p>
            <a:pPr>
              <a:defRPr/>
            </a:pPr>
            <a:fld id="{9C07093B-2C50-4717-913E-E65424B41D7D}" type="slidenum">
              <a:rPr lang="en-US" altLang="en-US" smtClean="0"/>
              <a:pPr>
                <a:defRPr/>
              </a:pPr>
              <a:t>‹#›</a:t>
            </a:fld>
            <a:endParaRPr lang="en-US" altLang="en-US"/>
          </a:p>
        </p:txBody>
      </p:sp>
      <p:pic>
        <p:nvPicPr>
          <p:cNvPr id="7" name="Picture 12" descr="slide top banner blue eversource">
            <a:extLst>
              <a:ext uri="{FF2B5EF4-FFF2-40B4-BE49-F238E27FC236}">
                <a16:creationId xmlns:a16="http://schemas.microsoft.com/office/drawing/2014/main" id="{F33B153B-D105-F14D-5EAB-3596D3A55F35}"/>
              </a:ext>
            </a:extLst>
          </p:cNvPr>
          <p:cNvPicPr>
            <a:picLocks noChangeAspect="1" noChangeArrowheads="1"/>
          </p:cNvPicPr>
          <p:nvPr userDrawn="1"/>
        </p:nvPicPr>
        <p:blipFill>
          <a:blip r:embed="rId15" cstate="email">
            <a:extLst>
              <a:ext uri="{28A0092B-C50C-407E-A947-70E740481C1C}">
                <a14:useLocalDpi xmlns:a14="http://schemas.microsoft.com/office/drawing/2010/main"/>
              </a:ext>
            </a:extLst>
          </a:blip>
          <a:srcRect/>
          <a:stretch>
            <a:fillRect/>
          </a:stretch>
        </p:blipFill>
        <p:spPr bwMode="auto">
          <a:xfrm>
            <a:off x="-16193" y="4"/>
            <a:ext cx="15577185" cy="19232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0">
            <a:extLst>
              <a:ext uri="{FF2B5EF4-FFF2-40B4-BE49-F238E27FC236}">
                <a16:creationId xmlns:a16="http://schemas.microsoft.com/office/drawing/2014/main" id="{D00ECFF0-DFFA-417D-7586-81EDDA73ED28}"/>
              </a:ext>
            </a:extLst>
          </p:cNvPr>
          <p:cNvSpPr>
            <a:spLocks noChangeArrowheads="1"/>
          </p:cNvSpPr>
          <p:nvPr userDrawn="1"/>
        </p:nvSpPr>
        <p:spPr bwMode="auto">
          <a:xfrm>
            <a:off x="4145280" y="9611360"/>
            <a:ext cx="11010900" cy="335280"/>
          </a:xfrm>
          <a:prstGeom prst="rect">
            <a:avLst/>
          </a:prstGeom>
          <a:solidFill>
            <a:srgbClr val="337B3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FFFFFF"/>
              </a:solidFill>
              <a:latin typeface="Franklin Gothic Book" pitchFamily="34" charset="0"/>
            </a:endParaRPr>
          </a:p>
        </p:txBody>
      </p:sp>
      <p:sp>
        <p:nvSpPr>
          <p:cNvPr id="9" name="Rectangle 11">
            <a:extLst>
              <a:ext uri="{FF2B5EF4-FFF2-40B4-BE49-F238E27FC236}">
                <a16:creationId xmlns:a16="http://schemas.microsoft.com/office/drawing/2014/main" id="{22204E1A-D1D6-FE5F-13C5-BA706CA202F1}"/>
              </a:ext>
            </a:extLst>
          </p:cNvPr>
          <p:cNvSpPr>
            <a:spLocks noChangeArrowheads="1"/>
          </p:cNvSpPr>
          <p:nvPr userDrawn="1"/>
        </p:nvSpPr>
        <p:spPr bwMode="auto">
          <a:xfrm>
            <a:off x="647700" y="9611360"/>
            <a:ext cx="3238500" cy="335280"/>
          </a:xfrm>
          <a:prstGeom prst="rect">
            <a:avLst/>
          </a:prstGeom>
          <a:solidFill>
            <a:srgbClr val="00B140"/>
          </a:solidFill>
          <a:ln>
            <a:noFill/>
          </a:ln>
          <a:extLs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charset="0"/>
                <a:ea typeface="MS PGothic" pitchFamily="34" charset="-128"/>
              </a:defRPr>
            </a:lvl1pPr>
            <a:lvl2pPr marL="742950" indent="-285750" eaLnBrk="0" hangingPunct="0">
              <a:defRPr>
                <a:solidFill>
                  <a:schemeClr val="tx1"/>
                </a:solidFill>
                <a:latin typeface="Arial" charset="0"/>
                <a:ea typeface="MS PGothic" pitchFamily="34" charset="-128"/>
              </a:defRPr>
            </a:lvl2pPr>
            <a:lvl3pPr marL="1143000" indent="-228600" eaLnBrk="0" hangingPunct="0">
              <a:defRPr>
                <a:solidFill>
                  <a:schemeClr val="tx1"/>
                </a:solidFill>
                <a:latin typeface="Arial" charset="0"/>
                <a:ea typeface="MS PGothic" pitchFamily="34" charset="-128"/>
              </a:defRPr>
            </a:lvl3pPr>
            <a:lvl4pPr marL="1600200" indent="-228600" eaLnBrk="0" hangingPunct="0">
              <a:defRPr>
                <a:solidFill>
                  <a:schemeClr val="tx1"/>
                </a:solidFill>
                <a:latin typeface="Arial" charset="0"/>
                <a:ea typeface="MS PGothic" pitchFamily="34" charset="-128"/>
              </a:defRPr>
            </a:lvl4pPr>
            <a:lvl5pPr marL="2057400" indent="-228600" eaLnBrk="0" hangingPunct="0">
              <a:defRPr>
                <a:solidFill>
                  <a:schemeClr val="tx1"/>
                </a:solidFill>
                <a:latin typeface="Arial" charset="0"/>
                <a:ea typeface="MS PGothic" pitchFamily="34" charset="-128"/>
              </a:defRPr>
            </a:lvl5pPr>
            <a:lvl6pPr marL="2514600" indent="-228600" eaLnBrk="0" fontAlgn="base" hangingPunct="0">
              <a:spcBef>
                <a:spcPct val="0"/>
              </a:spcBef>
              <a:spcAft>
                <a:spcPct val="0"/>
              </a:spcAft>
              <a:defRPr>
                <a:solidFill>
                  <a:schemeClr val="tx1"/>
                </a:solidFill>
                <a:latin typeface="Arial" charset="0"/>
                <a:ea typeface="MS PGothic" pitchFamily="34" charset="-128"/>
              </a:defRPr>
            </a:lvl6pPr>
            <a:lvl7pPr marL="2971800" indent="-228600" eaLnBrk="0" fontAlgn="base" hangingPunct="0">
              <a:spcBef>
                <a:spcPct val="0"/>
              </a:spcBef>
              <a:spcAft>
                <a:spcPct val="0"/>
              </a:spcAft>
              <a:defRPr>
                <a:solidFill>
                  <a:schemeClr val="tx1"/>
                </a:solidFill>
                <a:latin typeface="Arial" charset="0"/>
                <a:ea typeface="MS PGothic" pitchFamily="34" charset="-128"/>
              </a:defRPr>
            </a:lvl7pPr>
            <a:lvl8pPr marL="3429000" indent="-228600" eaLnBrk="0" fontAlgn="base" hangingPunct="0">
              <a:spcBef>
                <a:spcPct val="0"/>
              </a:spcBef>
              <a:spcAft>
                <a:spcPct val="0"/>
              </a:spcAft>
              <a:defRPr>
                <a:solidFill>
                  <a:schemeClr val="tx1"/>
                </a:solidFill>
                <a:latin typeface="Arial" charset="0"/>
                <a:ea typeface="MS PGothic" pitchFamily="34" charset="-128"/>
              </a:defRPr>
            </a:lvl8pPr>
            <a:lvl9pPr marL="3886200" indent="-228600" eaLnBrk="0" fontAlgn="base" hangingPunct="0">
              <a:spcBef>
                <a:spcPct val="0"/>
              </a:spcBef>
              <a:spcAft>
                <a:spcPct val="0"/>
              </a:spcAft>
              <a:defRPr>
                <a:solidFill>
                  <a:schemeClr val="tx1"/>
                </a:solidFill>
                <a:latin typeface="Arial" charset="0"/>
                <a:ea typeface="MS PGothic" pitchFamily="34" charset="-128"/>
              </a:defRPr>
            </a:lvl9pPr>
          </a:lstStyle>
          <a:p>
            <a:pPr algn="ctr" eaLnBrk="1" hangingPunct="1">
              <a:defRPr/>
            </a:pPr>
            <a:endParaRPr lang="en-US" altLang="en-US" sz="1800">
              <a:solidFill>
                <a:srgbClr val="FFFFFF"/>
              </a:solidFill>
              <a:latin typeface="Franklin Gothic Book" pitchFamily="34" charset="0"/>
            </a:endParaRPr>
          </a:p>
        </p:txBody>
      </p:sp>
      <p:sp>
        <p:nvSpPr>
          <p:cNvPr id="10" name="TextBox 4">
            <a:extLst>
              <a:ext uri="{FF2B5EF4-FFF2-40B4-BE49-F238E27FC236}">
                <a16:creationId xmlns:a16="http://schemas.microsoft.com/office/drawing/2014/main" id="{54093C25-446F-CC18-A8D6-F21F5342D10F}"/>
              </a:ext>
            </a:extLst>
          </p:cNvPr>
          <p:cNvSpPr txBox="1">
            <a:spLocks noChangeArrowheads="1"/>
          </p:cNvSpPr>
          <p:nvPr userDrawn="1"/>
        </p:nvSpPr>
        <p:spPr bwMode="auto">
          <a:xfrm>
            <a:off x="744855" y="9576440"/>
            <a:ext cx="3108960" cy="2616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sz="2400">
                <a:solidFill>
                  <a:schemeClr val="tx1"/>
                </a:solidFill>
                <a:latin typeface="Arial" charset="0"/>
                <a:ea typeface="MS PGothic" pitchFamily="34" charset="-128"/>
              </a:defRPr>
            </a:lvl1pPr>
            <a:lvl2pPr marL="742950" indent="-285750" eaLnBrk="0" hangingPunct="0">
              <a:defRPr sz="2400">
                <a:solidFill>
                  <a:schemeClr val="tx1"/>
                </a:solidFill>
                <a:latin typeface="Arial" charset="0"/>
                <a:ea typeface="MS PGothic" pitchFamily="34" charset="-128"/>
              </a:defRPr>
            </a:lvl2pPr>
            <a:lvl3pPr marL="1143000" indent="-228600" eaLnBrk="0" hangingPunct="0">
              <a:defRPr sz="2400">
                <a:solidFill>
                  <a:schemeClr val="tx1"/>
                </a:solidFill>
                <a:latin typeface="Arial" charset="0"/>
                <a:ea typeface="MS PGothic" pitchFamily="34" charset="-128"/>
              </a:defRPr>
            </a:lvl3pPr>
            <a:lvl4pPr marL="1600200" indent="-228600" eaLnBrk="0" hangingPunct="0">
              <a:defRPr sz="2400">
                <a:solidFill>
                  <a:schemeClr val="tx1"/>
                </a:solidFill>
                <a:latin typeface="Arial" charset="0"/>
                <a:ea typeface="MS PGothic" pitchFamily="34" charset="-128"/>
              </a:defRPr>
            </a:lvl4pPr>
            <a:lvl5pPr marL="2057400" indent="-228600" eaLnBrk="0" hangingPunct="0">
              <a:defRPr sz="2400">
                <a:solidFill>
                  <a:schemeClr val="tx1"/>
                </a:solidFill>
                <a:latin typeface="Arial" charset="0"/>
                <a:ea typeface="MS PGothic" pitchFamily="34" charset="-128"/>
              </a:defRPr>
            </a:lvl5pPr>
            <a:lvl6pPr marL="2514600" indent="-228600" eaLnBrk="0" fontAlgn="base" hangingPunct="0">
              <a:spcBef>
                <a:spcPct val="0"/>
              </a:spcBef>
              <a:spcAft>
                <a:spcPct val="0"/>
              </a:spcAft>
              <a:defRPr sz="2400">
                <a:solidFill>
                  <a:schemeClr val="tx1"/>
                </a:solidFill>
                <a:latin typeface="Arial" charset="0"/>
                <a:ea typeface="MS PGothic" pitchFamily="34" charset="-128"/>
              </a:defRPr>
            </a:lvl6pPr>
            <a:lvl7pPr marL="2971800" indent="-228600" eaLnBrk="0" fontAlgn="base" hangingPunct="0">
              <a:spcBef>
                <a:spcPct val="0"/>
              </a:spcBef>
              <a:spcAft>
                <a:spcPct val="0"/>
              </a:spcAft>
              <a:defRPr sz="2400">
                <a:solidFill>
                  <a:schemeClr val="tx1"/>
                </a:solidFill>
                <a:latin typeface="Arial" charset="0"/>
                <a:ea typeface="MS PGothic" pitchFamily="34" charset="-128"/>
              </a:defRPr>
            </a:lvl7pPr>
            <a:lvl8pPr marL="3429000" indent="-228600" eaLnBrk="0" fontAlgn="base" hangingPunct="0">
              <a:spcBef>
                <a:spcPct val="0"/>
              </a:spcBef>
              <a:spcAft>
                <a:spcPct val="0"/>
              </a:spcAft>
              <a:defRPr sz="2400">
                <a:solidFill>
                  <a:schemeClr val="tx1"/>
                </a:solidFill>
                <a:latin typeface="Arial" charset="0"/>
                <a:ea typeface="MS PGothic" pitchFamily="34" charset="-128"/>
              </a:defRPr>
            </a:lvl8pPr>
            <a:lvl9pPr marL="3886200" indent="-228600" eaLnBrk="0" fontAlgn="base" hangingPunct="0">
              <a:spcBef>
                <a:spcPct val="0"/>
              </a:spcBef>
              <a:spcAft>
                <a:spcPct val="0"/>
              </a:spcAft>
              <a:defRPr sz="2400">
                <a:solidFill>
                  <a:schemeClr val="tx1"/>
                </a:solidFill>
                <a:latin typeface="Arial" charset="0"/>
                <a:ea typeface="MS PGothic" pitchFamily="34" charset="-128"/>
              </a:defRPr>
            </a:lvl9pPr>
          </a:lstStyle>
          <a:p>
            <a:pPr algn="ctr" eaLnBrk="1" hangingPunct="1">
              <a:defRPr/>
            </a:pPr>
            <a:r>
              <a:rPr lang="en-US" altLang="en-US" sz="1100">
                <a:solidFill>
                  <a:schemeClr val="bg1"/>
                </a:solidFill>
                <a:latin typeface="Helvetica" pitchFamily="34" charset="0"/>
              </a:rPr>
              <a:t>Safety First and Always</a:t>
            </a:r>
          </a:p>
        </p:txBody>
      </p:sp>
    </p:spTree>
    <p:extLst>
      <p:ext uri="{BB962C8B-B14F-4D97-AF65-F5344CB8AC3E}">
        <p14:creationId xmlns:p14="http://schemas.microsoft.com/office/powerpoint/2010/main" val="2250348319"/>
      </p:ext>
    </p:extLst>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 id="2147483672" r:id="rId12"/>
    <p:sldLayoutId id="2147483673" r:id="rId13"/>
  </p:sldLayoutIdLst>
  <p:hf hdr="0" ftr="0" dt="0"/>
  <p:txStyles>
    <p:titleStyle>
      <a:lvl1pPr algn="l" defTabSz="1341150" rtl="0" eaLnBrk="1" latinLnBrk="0" hangingPunct="1">
        <a:lnSpc>
          <a:spcPct val="90000"/>
        </a:lnSpc>
        <a:spcBef>
          <a:spcPct val="0"/>
        </a:spcBef>
        <a:buNone/>
        <a:defRPr sz="6453" kern="1200">
          <a:solidFill>
            <a:schemeClr val="tx1"/>
          </a:solidFill>
          <a:latin typeface="+mj-lt"/>
          <a:ea typeface="+mj-ea"/>
          <a:cs typeface="+mj-cs"/>
        </a:defRPr>
      </a:lvl1pPr>
    </p:titleStyle>
    <p:bodyStyle>
      <a:lvl1pPr marL="335288" indent="-335288" algn="l" defTabSz="1341150" rtl="0" eaLnBrk="1" latinLnBrk="0" hangingPunct="1">
        <a:lnSpc>
          <a:spcPct val="90000"/>
        </a:lnSpc>
        <a:spcBef>
          <a:spcPts val="1467"/>
        </a:spcBef>
        <a:buFont typeface="Arial" panose="020B0604020202020204" pitchFamily="34" charset="0"/>
        <a:buChar char="•"/>
        <a:defRPr sz="4107" kern="1200">
          <a:solidFill>
            <a:schemeClr val="tx1"/>
          </a:solidFill>
          <a:latin typeface="+mn-lt"/>
          <a:ea typeface="+mn-ea"/>
          <a:cs typeface="+mn-cs"/>
        </a:defRPr>
      </a:lvl1pPr>
      <a:lvl2pPr marL="1005863" indent="-335288" algn="l" defTabSz="1341150" rtl="0" eaLnBrk="1" latinLnBrk="0" hangingPunct="1">
        <a:lnSpc>
          <a:spcPct val="90000"/>
        </a:lnSpc>
        <a:spcBef>
          <a:spcPts val="733"/>
        </a:spcBef>
        <a:buFont typeface="Arial" panose="020B0604020202020204" pitchFamily="34" charset="0"/>
        <a:buChar char="•"/>
        <a:defRPr sz="3520" kern="1200">
          <a:solidFill>
            <a:schemeClr val="tx1"/>
          </a:solidFill>
          <a:latin typeface="+mn-lt"/>
          <a:ea typeface="+mn-ea"/>
          <a:cs typeface="+mn-cs"/>
        </a:defRPr>
      </a:lvl2pPr>
      <a:lvl3pPr marL="1676438" indent="-335288" algn="l" defTabSz="1341150" rtl="0" eaLnBrk="1" latinLnBrk="0" hangingPunct="1">
        <a:lnSpc>
          <a:spcPct val="90000"/>
        </a:lnSpc>
        <a:spcBef>
          <a:spcPts val="733"/>
        </a:spcBef>
        <a:buFont typeface="Arial" panose="020B0604020202020204" pitchFamily="34" charset="0"/>
        <a:buChar char="•"/>
        <a:defRPr sz="2933" kern="1200">
          <a:solidFill>
            <a:schemeClr val="tx1"/>
          </a:solidFill>
          <a:latin typeface="+mn-lt"/>
          <a:ea typeface="+mn-ea"/>
          <a:cs typeface="+mn-cs"/>
        </a:defRPr>
      </a:lvl3pPr>
      <a:lvl4pPr marL="2347013"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4pPr>
      <a:lvl5pPr marL="301758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5pPr>
      <a:lvl6pPr marL="368816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6pPr>
      <a:lvl7pPr marL="4358739"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7pPr>
      <a:lvl8pPr marL="5029314"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8pPr>
      <a:lvl9pPr marL="5699890" indent="-335288" algn="l" defTabSz="1341150" rtl="0" eaLnBrk="1" latinLnBrk="0" hangingPunct="1">
        <a:lnSpc>
          <a:spcPct val="90000"/>
        </a:lnSpc>
        <a:spcBef>
          <a:spcPts val="733"/>
        </a:spcBef>
        <a:buFont typeface="Arial" panose="020B0604020202020204" pitchFamily="34" charset="0"/>
        <a:buChar char="•"/>
        <a:defRPr sz="2640" kern="1200">
          <a:solidFill>
            <a:schemeClr val="tx1"/>
          </a:solidFill>
          <a:latin typeface="+mn-lt"/>
          <a:ea typeface="+mn-ea"/>
          <a:cs typeface="+mn-cs"/>
        </a:defRPr>
      </a:lvl9pPr>
    </p:bodyStyle>
    <p:otherStyle>
      <a:defPPr>
        <a:defRPr lang="en-US"/>
      </a:defPPr>
      <a:lvl1pPr marL="0" algn="l" defTabSz="1341150" rtl="0" eaLnBrk="1" latinLnBrk="0" hangingPunct="1">
        <a:defRPr sz="2640" kern="1200">
          <a:solidFill>
            <a:schemeClr val="tx1"/>
          </a:solidFill>
          <a:latin typeface="+mn-lt"/>
          <a:ea typeface="+mn-ea"/>
          <a:cs typeface="+mn-cs"/>
        </a:defRPr>
      </a:lvl1pPr>
      <a:lvl2pPr marL="670575" algn="l" defTabSz="1341150" rtl="0" eaLnBrk="1" latinLnBrk="0" hangingPunct="1">
        <a:defRPr sz="2640" kern="1200">
          <a:solidFill>
            <a:schemeClr val="tx1"/>
          </a:solidFill>
          <a:latin typeface="+mn-lt"/>
          <a:ea typeface="+mn-ea"/>
          <a:cs typeface="+mn-cs"/>
        </a:defRPr>
      </a:lvl2pPr>
      <a:lvl3pPr marL="1341150" algn="l" defTabSz="1341150" rtl="0" eaLnBrk="1" latinLnBrk="0" hangingPunct="1">
        <a:defRPr sz="2640" kern="1200">
          <a:solidFill>
            <a:schemeClr val="tx1"/>
          </a:solidFill>
          <a:latin typeface="+mn-lt"/>
          <a:ea typeface="+mn-ea"/>
          <a:cs typeface="+mn-cs"/>
        </a:defRPr>
      </a:lvl3pPr>
      <a:lvl4pPr marL="2011726" algn="l" defTabSz="1341150" rtl="0" eaLnBrk="1" latinLnBrk="0" hangingPunct="1">
        <a:defRPr sz="2640" kern="1200">
          <a:solidFill>
            <a:schemeClr val="tx1"/>
          </a:solidFill>
          <a:latin typeface="+mn-lt"/>
          <a:ea typeface="+mn-ea"/>
          <a:cs typeface="+mn-cs"/>
        </a:defRPr>
      </a:lvl4pPr>
      <a:lvl5pPr marL="2682301" algn="l" defTabSz="1341150" rtl="0" eaLnBrk="1" latinLnBrk="0" hangingPunct="1">
        <a:defRPr sz="2640" kern="1200">
          <a:solidFill>
            <a:schemeClr val="tx1"/>
          </a:solidFill>
          <a:latin typeface="+mn-lt"/>
          <a:ea typeface="+mn-ea"/>
          <a:cs typeface="+mn-cs"/>
        </a:defRPr>
      </a:lvl5pPr>
      <a:lvl6pPr marL="3352876" algn="l" defTabSz="1341150" rtl="0" eaLnBrk="1" latinLnBrk="0" hangingPunct="1">
        <a:defRPr sz="2640" kern="1200">
          <a:solidFill>
            <a:schemeClr val="tx1"/>
          </a:solidFill>
          <a:latin typeface="+mn-lt"/>
          <a:ea typeface="+mn-ea"/>
          <a:cs typeface="+mn-cs"/>
        </a:defRPr>
      </a:lvl6pPr>
      <a:lvl7pPr marL="4023451" algn="l" defTabSz="1341150" rtl="0" eaLnBrk="1" latinLnBrk="0" hangingPunct="1">
        <a:defRPr sz="2640" kern="1200">
          <a:solidFill>
            <a:schemeClr val="tx1"/>
          </a:solidFill>
          <a:latin typeface="+mn-lt"/>
          <a:ea typeface="+mn-ea"/>
          <a:cs typeface="+mn-cs"/>
        </a:defRPr>
      </a:lvl7pPr>
      <a:lvl8pPr marL="4694027" algn="l" defTabSz="1341150" rtl="0" eaLnBrk="1" latinLnBrk="0" hangingPunct="1">
        <a:defRPr sz="2640" kern="1200">
          <a:solidFill>
            <a:schemeClr val="tx1"/>
          </a:solidFill>
          <a:latin typeface="+mn-lt"/>
          <a:ea typeface="+mn-ea"/>
          <a:cs typeface="+mn-cs"/>
        </a:defRPr>
      </a:lvl8pPr>
      <a:lvl9pPr marL="5364602" algn="l" defTabSz="1341150" rtl="0" eaLnBrk="1" latinLnBrk="0" hangingPunct="1">
        <a:defRPr sz="264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8.jpeg"/></Relationships>
</file>

<file path=ppt/slides/_rels/slide14.xml.rels><?xml version="1.0" encoding="UTF-8" standalone="yes"?>
<Relationships xmlns="http://schemas.openxmlformats.org/package/2006/relationships"><Relationship Id="rId3" Type="http://schemas.openxmlformats.org/officeDocument/2006/relationships/hyperlink" Target="mailto:NHProjectsInfo@eversource.com"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4" Type="http://schemas.openxmlformats.org/officeDocument/2006/relationships/hyperlink" Target="https://www.eversource.com/content/residential/about/transmission-distribution/projects/new-hampshire-projects/beebe-river-to-whitefield-line-rebuild-project" TargetMode="Externa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4C4BD95D-6CB8-496B-B28F-2E648FB548A0}"/>
              </a:ext>
            </a:extLst>
          </p:cNvPr>
          <p:cNvSpPr>
            <a:spLocks noGrp="1"/>
          </p:cNvSpPr>
          <p:nvPr>
            <p:ph type="ctrTitle"/>
          </p:nvPr>
        </p:nvSpPr>
        <p:spPr>
          <a:xfrm>
            <a:off x="2514600" y="1765169"/>
            <a:ext cx="10293743" cy="2223122"/>
          </a:xfrm>
        </p:spPr>
        <p:txBody>
          <a:bodyPr>
            <a:normAutofit fontScale="90000"/>
          </a:bodyPr>
          <a:lstStyle/>
          <a:p>
            <a:pPr eaLnBrk="1" hangingPunct="1">
              <a:defRPr/>
            </a:pPr>
            <a:r>
              <a:rPr lang="en-US" altLang="en-US" sz="4000" b="1" dirty="0">
                <a:solidFill>
                  <a:srgbClr val="000000"/>
                </a:solidFill>
                <a:latin typeface="Arial"/>
                <a:ea typeface="ＭＳ Ｐゴシック"/>
                <a:cs typeface="Arial"/>
              </a:rPr>
              <a:t>Eversource Woodstock to Sugar Hill (X178-2) Project – Phase 1</a:t>
            </a:r>
            <a:br>
              <a:rPr lang="en-US" altLang="en-US" sz="4000" b="1" dirty="0">
                <a:solidFill>
                  <a:srgbClr val="000000"/>
                </a:solidFill>
                <a:latin typeface="Arial"/>
                <a:ea typeface="ＭＳ Ｐゴシック"/>
                <a:cs typeface="Arial"/>
              </a:rPr>
            </a:br>
            <a:r>
              <a:rPr lang="en-US" altLang="en-US" sz="3100" dirty="0">
                <a:solidFill>
                  <a:srgbClr val="000000"/>
                </a:solidFill>
                <a:latin typeface="Arial"/>
                <a:ea typeface="ＭＳ Ｐゴシック"/>
                <a:cs typeface="Arial"/>
              </a:rPr>
              <a:t>Existing X178-2 Transmission Line</a:t>
            </a:r>
            <a:br>
              <a:rPr lang="en-US" altLang="en-US" sz="4000" b="1" dirty="0">
                <a:solidFill>
                  <a:srgbClr val="000000"/>
                </a:solidFill>
                <a:latin typeface="Arial"/>
                <a:ea typeface="ＭＳ Ｐゴシック"/>
                <a:cs typeface="Arial"/>
              </a:rPr>
            </a:br>
            <a:r>
              <a:rPr lang="en-US" altLang="en-US" sz="3100" dirty="0">
                <a:solidFill>
                  <a:srgbClr val="000000"/>
                </a:solidFill>
                <a:latin typeface="Arial"/>
                <a:ea typeface="ＭＳ Ｐゴシック"/>
                <a:cs typeface="Arial"/>
              </a:rPr>
              <a:t>(Woodstock, Easton and Sugar Hill, New Hampshire)</a:t>
            </a:r>
            <a:br>
              <a:rPr lang="en-US" altLang="en-US" sz="2800" b="1" dirty="0">
                <a:latin typeface="Arial" panose="020B0604020202020204" pitchFamily="34" charset="0"/>
                <a:ea typeface="ＭＳ Ｐゴシック" panose="020B0600070205080204" pitchFamily="34" charset="-128"/>
                <a:cs typeface="Arial" panose="020B0604020202020204" pitchFamily="34" charset="0"/>
              </a:rPr>
            </a:br>
            <a:endParaRPr lang="en-US" altLang="en-US" sz="2000" dirty="0">
              <a:solidFill>
                <a:srgbClr val="000000"/>
              </a:solidFill>
              <a:latin typeface="Arial"/>
              <a:ea typeface="ＭＳ Ｐゴシック"/>
              <a:cs typeface="Arial"/>
            </a:endParaRPr>
          </a:p>
        </p:txBody>
      </p:sp>
      <p:sp>
        <p:nvSpPr>
          <p:cNvPr id="4" name="TextBox 3">
            <a:extLst>
              <a:ext uri="{FF2B5EF4-FFF2-40B4-BE49-F238E27FC236}">
                <a16:creationId xmlns:a16="http://schemas.microsoft.com/office/drawing/2014/main" id="{AF236B9B-768C-46CE-A0C9-6A86904D361A}"/>
              </a:ext>
            </a:extLst>
          </p:cNvPr>
          <p:cNvSpPr txBox="1"/>
          <p:nvPr/>
        </p:nvSpPr>
        <p:spPr>
          <a:xfrm>
            <a:off x="3924300" y="8229600"/>
            <a:ext cx="7696200" cy="1200329"/>
          </a:xfrm>
          <a:prstGeom prst="rect">
            <a:avLst/>
          </a:prstGeom>
          <a:noFill/>
        </p:spPr>
        <p:txBody>
          <a:bodyPr wrap="square" lIns="91440" tIns="45720" rIns="91440" bIns="45720" rtlCol="0" anchor="t">
            <a:spAutoFit/>
          </a:bodyPr>
          <a:lstStyle/>
          <a:p>
            <a:pPr algn="ctr">
              <a:defRPr/>
            </a:pPr>
            <a:r>
              <a:rPr lang="en-US" sz="2400" dirty="0">
                <a:solidFill>
                  <a:prstClr val="black"/>
                </a:solidFill>
                <a:latin typeface="Arial"/>
                <a:cs typeface="Arial"/>
              </a:rPr>
              <a:t>New Hampshire Department of Environmental Services</a:t>
            </a:r>
            <a:br>
              <a:rPr lang="en-US" sz="2400" dirty="0">
                <a:solidFill>
                  <a:prstClr val="black"/>
                </a:solidFill>
                <a:latin typeface="Arial"/>
                <a:cs typeface="Arial"/>
              </a:rPr>
            </a:br>
            <a:r>
              <a:rPr lang="en-US" sz="2400" dirty="0">
                <a:solidFill>
                  <a:prstClr val="black"/>
                </a:solidFill>
                <a:latin typeface="Arial"/>
                <a:cs typeface="Arial"/>
              </a:rPr>
              <a:t>File Number 2024-00468</a:t>
            </a:r>
            <a:br>
              <a:rPr lang="en-US" sz="2400" dirty="0">
                <a:solidFill>
                  <a:prstClr val="black"/>
                </a:solidFill>
                <a:latin typeface="Arial"/>
                <a:cs typeface="Arial"/>
              </a:rPr>
            </a:br>
            <a:r>
              <a:rPr lang="en-US" sz="2400" dirty="0">
                <a:solidFill>
                  <a:prstClr val="black"/>
                </a:solidFill>
                <a:latin typeface="Arial"/>
                <a:cs typeface="Arial"/>
              </a:rPr>
              <a:t>Public Hearing, June 21, 2024</a:t>
            </a:r>
            <a:endParaRPr lang="en-US" sz="2400" dirty="0">
              <a:solidFill>
                <a:prstClr val="black"/>
              </a:solidFill>
              <a:latin typeface="Calibri" panose="020F0502020204030204"/>
            </a:endParaRPr>
          </a:p>
        </p:txBody>
      </p:sp>
      <p:pic>
        <p:nvPicPr>
          <p:cNvPr id="3" name="Picture 2">
            <a:extLst>
              <a:ext uri="{FF2B5EF4-FFF2-40B4-BE49-F238E27FC236}">
                <a16:creationId xmlns:a16="http://schemas.microsoft.com/office/drawing/2014/main" id="{6AAEFFAF-00B8-B1E1-ECA5-D17614726FEC}"/>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4838700" y="3733800"/>
            <a:ext cx="5867400" cy="4400550"/>
          </a:xfrm>
          <a:prstGeom prst="rect">
            <a:avLst/>
          </a:prstGeom>
          <a:noFill/>
          <a:ln w="12700">
            <a:solidFill>
              <a:schemeClr val="tx1"/>
            </a:solidFill>
          </a:ln>
        </p:spPr>
      </p:pic>
    </p:spTree>
    <p:extLst>
      <p:ext uri="{BB962C8B-B14F-4D97-AF65-F5344CB8AC3E}">
        <p14:creationId xmlns:p14="http://schemas.microsoft.com/office/powerpoint/2010/main" val="6864722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457200" y="311559"/>
            <a:ext cx="7886700" cy="1325563"/>
          </a:xfrm>
        </p:spPr>
        <p:txBody>
          <a:bodyPr/>
          <a:lstStyle/>
          <a:p>
            <a:r>
              <a:rPr lang="en-US" b="1" dirty="0">
                <a:solidFill>
                  <a:schemeClr val="bg1"/>
                </a:solidFill>
                <a:latin typeface="Calibri"/>
                <a:cs typeface="Calibri"/>
              </a:rPr>
              <a:t>Wetland Matting</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638133" y="89916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10</a:t>
            </a:fld>
            <a:endParaRPr lang="en-US"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F9F008F0-22DF-CD65-1B2C-DEE95302E084}"/>
              </a:ext>
            </a:extLst>
          </p:cNvPr>
          <p:cNvSpPr txBox="1"/>
          <p:nvPr/>
        </p:nvSpPr>
        <p:spPr>
          <a:xfrm>
            <a:off x="304800" y="2133600"/>
            <a:ext cx="88392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Elevated Matting – Mat Layering</a:t>
            </a:r>
          </a:p>
          <a:p>
            <a:pPr marL="742950" lvl="1" indent="-285750">
              <a:buFont typeface="Arial" panose="020B0604020202020204" pitchFamily="34" charset="0"/>
              <a:buChar char="•"/>
            </a:pPr>
            <a:r>
              <a:rPr lang="en-US" sz="2400" dirty="0"/>
              <a:t>Matting technique used in wetlands with saturated soils or inundation</a:t>
            </a:r>
          </a:p>
          <a:p>
            <a:pPr marL="742950" lvl="1" indent="-285750">
              <a:buFont typeface="Arial" panose="020B0604020202020204" pitchFamily="34" charset="0"/>
              <a:buChar char="•"/>
            </a:pPr>
            <a:r>
              <a:rPr lang="en-US" sz="2400" dirty="0"/>
              <a:t>Multiple layers of mats with “runners” placed on the wetland surface to reduce overall footprint and disturbance and elevate work and travel surfaces</a:t>
            </a:r>
          </a:p>
          <a:p>
            <a:pPr marL="742950" lvl="1" indent="-285750">
              <a:buFont typeface="Arial" panose="020B0604020202020204" pitchFamily="34" charset="0"/>
              <a:buChar char="•"/>
            </a:pPr>
            <a:r>
              <a:rPr lang="en-US" sz="2400" dirty="0"/>
              <a:t>Retains wetland functions and prevents loss of Flood Storage</a:t>
            </a:r>
          </a:p>
          <a:p>
            <a:pPr marL="742950" lvl="1" indent="-285750">
              <a:buFont typeface="Arial" panose="020B0604020202020204" pitchFamily="34" charset="0"/>
              <a:buChar char="•"/>
            </a:pPr>
            <a:r>
              <a:rPr lang="en-US" sz="2400" dirty="0"/>
              <a:t>Allows for hydrologic connectivity and aquatic organism and wildlife passage</a:t>
            </a:r>
          </a:p>
          <a:p>
            <a:pPr marL="285750" indent="-285750">
              <a:buFont typeface="Arial" panose="020B0604020202020204" pitchFamily="34" charset="0"/>
              <a:buChar char="•"/>
            </a:pPr>
            <a:r>
              <a:rPr lang="en-US" sz="2400" dirty="0"/>
              <a:t>Matting removed as soon as possible once work is complete along a segment of line. </a:t>
            </a:r>
          </a:p>
          <a:p>
            <a:pPr marL="285750" indent="-285750">
              <a:buFont typeface="Arial" panose="020B0604020202020204" pitchFamily="34" charset="0"/>
              <a:buChar char="•"/>
            </a:pPr>
            <a:r>
              <a:rPr lang="en-US" sz="2400" dirty="0"/>
              <a:t>Where possible, matting will not be in place for more than one growing season (continued on next slide)</a:t>
            </a:r>
          </a:p>
          <a:p>
            <a:pPr marL="285750" indent="-285750">
              <a:buFont typeface="Arial" panose="020B0604020202020204" pitchFamily="34" charset="0"/>
              <a:buChar char="•"/>
            </a:pPr>
            <a:r>
              <a:rPr lang="en-US" sz="2400" dirty="0"/>
              <a:t>Areas disturbed by matting are restored with light smoothing, as necessary, and stabilized with weed-free straw mulch</a:t>
            </a:r>
          </a:p>
        </p:txBody>
      </p:sp>
      <p:pic>
        <p:nvPicPr>
          <p:cNvPr id="5" name="Picture 4">
            <a:extLst>
              <a:ext uri="{FF2B5EF4-FFF2-40B4-BE49-F238E27FC236}">
                <a16:creationId xmlns:a16="http://schemas.microsoft.com/office/drawing/2014/main" id="{E74ABA65-65B9-392D-CD95-9F525868988E}"/>
              </a:ext>
            </a:extLst>
          </p:cNvPr>
          <p:cNvPicPr>
            <a:picLocks noChangeAspect="1"/>
          </p:cNvPicPr>
          <p:nvPr/>
        </p:nvPicPr>
        <p:blipFill>
          <a:blip r:embed="rId3"/>
          <a:stretch>
            <a:fillRect/>
          </a:stretch>
        </p:blipFill>
        <p:spPr>
          <a:xfrm>
            <a:off x="9278436" y="2895600"/>
            <a:ext cx="6019263" cy="4267200"/>
          </a:xfrm>
          <a:prstGeom prst="rect">
            <a:avLst/>
          </a:prstGeom>
        </p:spPr>
      </p:pic>
    </p:spTree>
    <p:extLst>
      <p:ext uri="{BB962C8B-B14F-4D97-AF65-F5344CB8AC3E}">
        <p14:creationId xmlns:p14="http://schemas.microsoft.com/office/powerpoint/2010/main" val="14771425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381000" y="324624"/>
            <a:ext cx="7886700" cy="1325563"/>
          </a:xfrm>
        </p:spPr>
        <p:txBody>
          <a:bodyPr>
            <a:normAutofit fontScale="90000"/>
          </a:bodyPr>
          <a:lstStyle/>
          <a:p>
            <a:r>
              <a:rPr lang="en-US" b="1" dirty="0">
                <a:solidFill>
                  <a:schemeClr val="bg1"/>
                </a:solidFill>
                <a:latin typeface="Calibri"/>
                <a:cs typeface="Calibri"/>
              </a:rPr>
              <a:t>Wetland Matting Monitoring and Tracking</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1677"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11</a:t>
            </a:fld>
            <a:endParaRPr lang="en-US"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F9F008F0-22DF-CD65-1B2C-DEE95302E084}"/>
              </a:ext>
            </a:extLst>
          </p:cNvPr>
          <p:cNvSpPr txBox="1"/>
          <p:nvPr/>
        </p:nvSpPr>
        <p:spPr>
          <a:xfrm>
            <a:off x="363556" y="2209800"/>
            <a:ext cx="14495443" cy="7017306"/>
          </a:xfrm>
          <a:prstGeom prst="rect">
            <a:avLst/>
          </a:prstGeom>
          <a:noFill/>
        </p:spPr>
        <p:txBody>
          <a:bodyPr wrap="square" rtlCol="0">
            <a:spAutoFit/>
          </a:bodyPr>
          <a:lstStyle/>
          <a:p>
            <a:pPr marL="285750" indent="-285750">
              <a:buFont typeface="Arial" panose="020B0604020202020204" pitchFamily="34" charset="0"/>
              <a:buChar char="•"/>
              <a:defRPr/>
            </a:pPr>
            <a:r>
              <a:rPr lang="en-US" sz="2400" dirty="0">
                <a:solidFill>
                  <a:prstClr val="black"/>
                </a:solidFill>
                <a:latin typeface="Calibri" panose="020F0502020204030204"/>
              </a:rPr>
              <a:t>Wetland matting placement and removal tracked throughout construction</a:t>
            </a:r>
          </a:p>
          <a:p>
            <a:pPr marL="742950" lvl="1" indent="-285750">
              <a:buFont typeface="Arial" panose="020B0604020202020204" pitchFamily="34" charset="0"/>
              <a:buChar char="•"/>
            </a:pPr>
            <a:r>
              <a:rPr lang="en-US" sz="2400" dirty="0">
                <a:solidFill>
                  <a:prstClr val="black"/>
                </a:solidFill>
                <a:latin typeface="Calibri" panose="020F0502020204030204"/>
              </a:rPr>
              <a:t>Within each wetland:</a:t>
            </a:r>
          </a:p>
          <a:p>
            <a:pPr marL="1200150" lvl="2" indent="-285750">
              <a:buFont typeface="Arial" panose="020B0604020202020204" pitchFamily="34" charset="0"/>
              <a:buChar char="•"/>
            </a:pPr>
            <a:r>
              <a:rPr lang="en-US" sz="2400" dirty="0">
                <a:solidFill>
                  <a:prstClr val="black"/>
                </a:solidFill>
                <a:latin typeface="Calibri" panose="020F0502020204030204"/>
              </a:rPr>
              <a:t>Record the date matting is initially installed</a:t>
            </a:r>
          </a:p>
          <a:p>
            <a:pPr marL="1200150" lvl="2" indent="-285750">
              <a:buFont typeface="Arial" panose="020B0604020202020204" pitchFamily="34" charset="0"/>
              <a:buChar char="•"/>
            </a:pPr>
            <a:r>
              <a:rPr lang="en-US" sz="2400" dirty="0">
                <a:solidFill>
                  <a:prstClr val="black"/>
                </a:solidFill>
                <a:latin typeface="Calibri" panose="020F0502020204030204"/>
              </a:rPr>
              <a:t>Ongoing d</a:t>
            </a:r>
            <a:r>
              <a:rPr lang="en-US" sz="2400" dirty="0" err="1">
                <a:solidFill>
                  <a:prstClr val="black"/>
                </a:solidFill>
                <a:latin typeface="Calibri" panose="020F0502020204030204"/>
              </a:rPr>
              <a:t>ocumentation</a:t>
            </a:r>
            <a:r>
              <a:rPr lang="en-US" sz="2400" dirty="0">
                <a:solidFill>
                  <a:prstClr val="black"/>
                </a:solidFill>
                <a:latin typeface="Calibri" panose="020F0502020204030204"/>
              </a:rPr>
              <a:t> of matting and wetland conditions during construction from routine environmental monitoring visits, corrective actions or recommended maintenance communicated to contractors promptly</a:t>
            </a:r>
          </a:p>
          <a:p>
            <a:pPr marL="1200150" lvl="2" indent="-285750">
              <a:buFont typeface="Arial" panose="020B0604020202020204" pitchFamily="34" charset="0"/>
              <a:buChar char="•"/>
            </a:pPr>
            <a:r>
              <a:rPr lang="en-US" sz="2400" dirty="0">
                <a:solidFill>
                  <a:prstClr val="black"/>
                </a:solidFill>
                <a:latin typeface="Calibri" panose="020F0502020204030204"/>
              </a:rPr>
              <a:t>Record the date matting is removed</a:t>
            </a:r>
          </a:p>
          <a:p>
            <a:pPr marL="1200150" lvl="2" indent="-285750">
              <a:buFont typeface="Arial" panose="020B0604020202020204" pitchFamily="34" charset="0"/>
              <a:buChar char="•"/>
            </a:pPr>
            <a:r>
              <a:rPr lang="en-US" sz="2400" dirty="0">
                <a:solidFill>
                  <a:prstClr val="black"/>
                </a:solidFill>
                <a:latin typeface="Calibri" panose="020F0502020204030204"/>
              </a:rPr>
              <a:t>Record the date of restoration and stabilization</a:t>
            </a:r>
          </a:p>
          <a:p>
            <a:pPr marL="742950" lvl="1" indent="-285750">
              <a:buFont typeface="Arial" panose="020B0604020202020204" pitchFamily="34" charset="0"/>
              <a:buChar char="•"/>
            </a:pPr>
            <a:r>
              <a:rPr lang="en-US" sz="2400" dirty="0">
                <a:solidFill>
                  <a:prstClr val="black"/>
                </a:solidFill>
                <a:latin typeface="Calibri" panose="020F0502020204030204"/>
              </a:rPr>
              <a:t>By December 31, 2024:</a:t>
            </a:r>
          </a:p>
          <a:p>
            <a:pPr marL="1200150" lvl="2" indent="-285750">
              <a:buFont typeface="Arial" panose="020B0604020202020204" pitchFamily="34" charset="0"/>
              <a:buChar char="•"/>
            </a:pPr>
            <a:r>
              <a:rPr lang="en-US" sz="2400" dirty="0">
                <a:solidFill>
                  <a:prstClr val="black"/>
                </a:solidFill>
                <a:latin typeface="Calibri" panose="020F0502020204030204"/>
              </a:rPr>
              <a:t>Provide NHDES and USACE with an update on wetland matting installed to date and the mat tracking process. Update the process, as needed, based on feedback</a:t>
            </a:r>
          </a:p>
          <a:p>
            <a:pPr marL="742950" lvl="1" indent="-285750">
              <a:buFont typeface="Arial" panose="020B0604020202020204" pitchFamily="34" charset="0"/>
              <a:buChar char="•"/>
            </a:pPr>
            <a:r>
              <a:rPr lang="en-US" sz="2400" dirty="0">
                <a:solidFill>
                  <a:prstClr val="black"/>
                </a:solidFill>
                <a:latin typeface="Calibri" panose="020F0502020204030204"/>
              </a:rPr>
              <a:t>Within 90 days following completion of construction:</a:t>
            </a:r>
          </a:p>
          <a:p>
            <a:pPr marL="1200150" lvl="2" indent="-285750">
              <a:buFont typeface="Arial" panose="020B0604020202020204" pitchFamily="34" charset="0"/>
              <a:buChar char="•"/>
            </a:pPr>
            <a:r>
              <a:rPr lang="en-US" sz="2400" dirty="0">
                <a:solidFill>
                  <a:prstClr val="black"/>
                </a:solidFill>
                <a:latin typeface="Calibri" panose="020F0502020204030204"/>
              </a:rPr>
              <a:t>Provide NHDES and USACE with a report documenting the results of mat tracking, including a table showing the dates when matting was installed and removed in each individual wetland</a:t>
            </a:r>
          </a:p>
          <a:p>
            <a:pPr marL="1200150" lvl="2" indent="-285750">
              <a:buFont typeface="Arial" panose="020B0604020202020204" pitchFamily="34" charset="0"/>
              <a:buChar char="•"/>
            </a:pPr>
            <a:r>
              <a:rPr lang="en-US" sz="2400" dirty="0">
                <a:solidFill>
                  <a:prstClr val="black"/>
                </a:solidFill>
                <a:latin typeface="Calibri" panose="020F0502020204030204"/>
              </a:rPr>
              <a:t>If wetlands had matting installed for more than one growing season, or other lasting disturbances are observed, those matting areas will be identified in the report</a:t>
            </a:r>
          </a:p>
          <a:p>
            <a:pPr marL="1200150" lvl="2" indent="-285750">
              <a:buFont typeface="Arial" panose="020B0604020202020204" pitchFamily="34" charset="0"/>
              <a:buChar char="•"/>
            </a:pPr>
            <a:r>
              <a:rPr lang="en-US" sz="2400" dirty="0">
                <a:solidFill>
                  <a:prstClr val="black"/>
                </a:solidFill>
                <a:latin typeface="Calibri" panose="020F0502020204030204"/>
              </a:rPr>
              <a:t>A compensatory mitigation proposal will be included in the report, if necessary, to compensate for wetland impacts identified during monitoring and tracking</a:t>
            </a:r>
          </a:p>
          <a:p>
            <a:pPr marL="1200150" lvl="2" indent="-285750">
              <a:buFont typeface="Arial" panose="020B0604020202020204" pitchFamily="34" charset="0"/>
              <a:buChar char="•"/>
            </a:pPr>
            <a:endParaRPr lang="en-US" dirty="0">
              <a:solidFill>
                <a:prstClr val="black"/>
              </a:solidFill>
              <a:latin typeface="Calibri" panose="020F0502020204030204"/>
            </a:endParaRPr>
          </a:p>
        </p:txBody>
      </p:sp>
    </p:spTree>
    <p:extLst>
      <p:ext uri="{BB962C8B-B14F-4D97-AF65-F5344CB8AC3E}">
        <p14:creationId xmlns:p14="http://schemas.microsoft.com/office/powerpoint/2010/main" val="32469245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304800" y="228600"/>
            <a:ext cx="7886700" cy="1325563"/>
          </a:xfrm>
        </p:spPr>
        <p:txBody>
          <a:bodyPr/>
          <a:lstStyle/>
          <a:p>
            <a:r>
              <a:rPr lang="en-US" b="1" dirty="0">
                <a:solidFill>
                  <a:schemeClr val="bg1"/>
                </a:solidFill>
                <a:latin typeface="Calibri"/>
                <a:cs typeface="Calibri"/>
              </a:rPr>
              <a:t>Proposed Mitigation</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12</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ED15DC4E-5558-CB44-D0CF-9E917B7D5851}"/>
              </a:ext>
            </a:extLst>
          </p:cNvPr>
          <p:cNvSpPr txBox="1"/>
          <p:nvPr/>
        </p:nvSpPr>
        <p:spPr>
          <a:xfrm>
            <a:off x="533400" y="2209800"/>
            <a:ext cx="14401800" cy="5632311"/>
          </a:xfrm>
          <a:prstGeom prst="rect">
            <a:avLst/>
          </a:prstGeom>
          <a:noFill/>
        </p:spPr>
        <p:txBody>
          <a:bodyPr wrap="square" rtlCol="0">
            <a:spAutoFit/>
          </a:bodyPr>
          <a:lstStyle/>
          <a:p>
            <a:pPr marL="285750" indent="-285750">
              <a:buFont typeface="Arial" panose="020B0604020202020204" pitchFamily="34" charset="0"/>
              <a:buChar char="•"/>
            </a:pPr>
            <a:r>
              <a:rPr lang="en-US" sz="2400" dirty="0"/>
              <a:t>Compensatory mitigation - an in-lieu fee payment into the Aquatic Resource Mitigation (ARM) Fund</a:t>
            </a:r>
          </a:p>
          <a:p>
            <a:endParaRPr lang="en-US" sz="2400" dirty="0"/>
          </a:p>
          <a:p>
            <a:pPr marL="285750" indent="-285750">
              <a:buFont typeface="Arial" panose="020B0604020202020204" pitchFamily="34" charset="0"/>
              <a:buChar char="•"/>
            </a:pPr>
            <a:r>
              <a:rPr lang="en-US" sz="2400" dirty="0"/>
              <a:t>Proposed initial payment of $168,314.39 for 1,275 square feet of permanent wetland impacts associated with drilling disturbances and gravel backfill around poles installed in wetlands, 400 square feet of temporary grading impact in wetlands, and 33,028 square feet of temporary wetland matting in a PRA wetland.</a:t>
            </a:r>
          </a:p>
          <a:p>
            <a:endParaRPr lang="en-US" sz="2400" dirty="0"/>
          </a:p>
          <a:p>
            <a:pPr marL="742950" lvl="1" indent="-285750">
              <a:buFont typeface="Arial" panose="020B0604020202020204" pitchFamily="34" charset="0"/>
              <a:buChar char="•"/>
            </a:pPr>
            <a:r>
              <a:rPr lang="en-US" sz="2400" dirty="0"/>
              <a:t>*Mitigation total for gravel backfill around poles and temporary wetland grading to be updated based on NHDES comments</a:t>
            </a:r>
          </a:p>
          <a:p>
            <a:pPr lvl="1"/>
            <a:endParaRPr lang="en-US" sz="2400" dirty="0"/>
          </a:p>
          <a:p>
            <a:pPr marL="285750" indent="-285750">
              <a:buFont typeface="Arial" panose="020B0604020202020204" pitchFamily="34" charset="0"/>
              <a:buChar char="•"/>
            </a:pPr>
            <a:r>
              <a:rPr lang="en-US" sz="2400" dirty="0"/>
              <a:t>Based on the results of the wetland matting tracking and reporting, an additional ARM fund payment may be required. The proposed amount will be included in a separate mitigation proposal and based on impact areas (e.g. wetland matting in place for more than one growing season) identified during the monitoring and tracking effort, and NHDES and USACE permit conditions.</a:t>
            </a:r>
          </a:p>
          <a:p>
            <a:endParaRPr lang="en-US" sz="2400" dirty="0"/>
          </a:p>
          <a:p>
            <a:r>
              <a:rPr lang="en-US" sz="2400" dirty="0"/>
              <a:t>*Restoration Plan to be developed and included in mitigation proposal based on NHDES comments</a:t>
            </a:r>
          </a:p>
        </p:txBody>
      </p:sp>
    </p:spTree>
    <p:extLst>
      <p:ext uri="{BB962C8B-B14F-4D97-AF65-F5344CB8AC3E}">
        <p14:creationId xmlns:p14="http://schemas.microsoft.com/office/powerpoint/2010/main" val="321675066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457200" y="381000"/>
            <a:ext cx="7886700" cy="1325563"/>
          </a:xfrm>
        </p:spPr>
        <p:txBody>
          <a:bodyPr>
            <a:normAutofit fontScale="90000"/>
          </a:bodyPr>
          <a:lstStyle/>
          <a:p>
            <a:r>
              <a:rPr lang="en-US" b="1" dirty="0">
                <a:solidFill>
                  <a:schemeClr val="bg1"/>
                </a:solidFill>
                <a:latin typeface="Calibri"/>
                <a:cs typeface="Calibri"/>
              </a:rPr>
              <a:t>Environmental Compliance Monitoring</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8016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13</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3051B3BA-9DB3-0F83-7D64-DC93FC1C7232}"/>
              </a:ext>
            </a:extLst>
          </p:cNvPr>
          <p:cNvSpPr txBox="1"/>
          <p:nvPr/>
        </p:nvSpPr>
        <p:spPr>
          <a:xfrm>
            <a:off x="441593" y="2057400"/>
            <a:ext cx="9007208" cy="7478970"/>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dirty="0"/>
              <a:t>Stormwater Pollution Prevention Plan to be developed for the project</a:t>
            </a:r>
          </a:p>
          <a:p>
            <a:endParaRPr lang="en-US" sz="2400" dirty="0"/>
          </a:p>
          <a:p>
            <a:pPr marL="285750" indent="-285750">
              <a:buFont typeface="Arial" panose="020B0604020202020204" pitchFamily="34" charset="0"/>
              <a:buChar char="•"/>
            </a:pPr>
            <a:r>
              <a:rPr lang="en-US" sz="2400" dirty="0" err="1"/>
              <a:t>eNOI</a:t>
            </a:r>
            <a:r>
              <a:rPr lang="en-US" sz="2400" dirty="0"/>
              <a:t> under the EPA Construction General Permit (CGP) to be filed for the project </a:t>
            </a:r>
          </a:p>
          <a:p>
            <a:endParaRPr lang="en-US" sz="2400" dirty="0"/>
          </a:p>
          <a:p>
            <a:pPr marL="285750" indent="-285750">
              <a:buFont typeface="Arial" panose="020B0604020202020204" pitchFamily="34" charset="0"/>
              <a:buChar char="•"/>
            </a:pPr>
            <a:r>
              <a:rPr lang="en-US" sz="2400" dirty="0"/>
              <a:t>Weekly environmental monitoring visits performed during active construction in accordance with the SWPPP and CGP</a:t>
            </a:r>
          </a:p>
          <a:p>
            <a:pPr marL="742950" lvl="1" indent="-285750">
              <a:buFont typeface="Arial" panose="020B0604020202020204" pitchFamily="34" charset="0"/>
              <a:buChar char="•"/>
            </a:pPr>
            <a:r>
              <a:rPr lang="en-US" sz="2400" dirty="0"/>
              <a:t>Additional visits performed after significant rain events or snow melt events, as necessary</a:t>
            </a:r>
          </a:p>
          <a:p>
            <a:pPr marL="742950" lvl="1" indent="-285750">
              <a:buFont typeface="Arial" panose="020B0604020202020204" pitchFamily="34" charset="0"/>
              <a:buChar char="•"/>
            </a:pPr>
            <a:r>
              <a:rPr lang="en-US" sz="2400" dirty="0"/>
              <a:t>Visits include inspection of erosion controls and site stabilization and adherence with permit conditions and BMPs, including wetland matting tracking</a:t>
            </a:r>
          </a:p>
          <a:p>
            <a:pPr marL="742950" lvl="1" indent="-285750">
              <a:buFont typeface="Arial" panose="020B0604020202020204" pitchFamily="34" charset="0"/>
              <a:buChar char="•"/>
            </a:pPr>
            <a:r>
              <a:rPr lang="en-US" sz="2400" dirty="0"/>
              <a:t>Corrective actions and maintenance items communicated directly to contractors and Eversource promptly</a:t>
            </a:r>
          </a:p>
          <a:p>
            <a:pPr lvl="1"/>
            <a:endParaRPr lang="en-US" sz="2400" dirty="0">
              <a:cs typeface="Calibri"/>
            </a:endParaRPr>
          </a:p>
          <a:p>
            <a:pPr marL="285750" indent="-285750">
              <a:buFont typeface="Arial" panose="020B0604020202020204" pitchFamily="34" charset="0"/>
              <a:buChar char="•"/>
            </a:pPr>
            <a:r>
              <a:rPr lang="en-US" sz="2400" dirty="0"/>
              <a:t>Post-construction monitoring visits performed as required by permit conditions and/or until permanent site stabilization is complete with restored areas having at least 85% vegetative cover of native species per NHDES Env-</a:t>
            </a:r>
            <a:r>
              <a:rPr lang="en-US" sz="2400" dirty="0" err="1"/>
              <a:t>Wt</a:t>
            </a:r>
            <a:r>
              <a:rPr lang="en-US" sz="2400" dirty="0"/>
              <a:t> 307.03(c)(6a)</a:t>
            </a:r>
            <a:endParaRPr lang="en-US" sz="2400" dirty="0">
              <a:cs typeface="Calibri"/>
            </a:endParaRPr>
          </a:p>
        </p:txBody>
      </p:sp>
      <p:pic>
        <p:nvPicPr>
          <p:cNvPr id="4" name="Picture 3" descr="A picture containing outdoor, sky, tree, plant&#10;&#10;Description automatically generated">
            <a:extLst>
              <a:ext uri="{FF2B5EF4-FFF2-40B4-BE49-F238E27FC236}">
                <a16:creationId xmlns:a16="http://schemas.microsoft.com/office/drawing/2014/main" id="{30231480-E6B4-6486-34FB-4EFCA722FFE6}"/>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9829800" y="1574857"/>
            <a:ext cx="4876800" cy="3657600"/>
          </a:xfrm>
          <a:prstGeom prst="rect">
            <a:avLst/>
          </a:prstGeom>
          <a:noFill/>
          <a:ln>
            <a:noFill/>
          </a:ln>
        </p:spPr>
      </p:pic>
      <p:sp>
        <p:nvSpPr>
          <p:cNvPr id="5" name="TextBox 4">
            <a:extLst>
              <a:ext uri="{FF2B5EF4-FFF2-40B4-BE49-F238E27FC236}">
                <a16:creationId xmlns:a16="http://schemas.microsoft.com/office/drawing/2014/main" id="{111AC725-ADDD-9DB8-CB27-8546F157B391}"/>
              </a:ext>
            </a:extLst>
          </p:cNvPr>
          <p:cNvSpPr txBox="1"/>
          <p:nvPr/>
        </p:nvSpPr>
        <p:spPr>
          <a:xfrm>
            <a:off x="10023972" y="5161141"/>
            <a:ext cx="4587608" cy="523220"/>
          </a:xfrm>
          <a:prstGeom prst="rect">
            <a:avLst/>
          </a:prstGeom>
          <a:noFill/>
        </p:spPr>
        <p:txBody>
          <a:bodyPr wrap="square" rtlCol="0">
            <a:spAutoFit/>
          </a:bodyPr>
          <a:lstStyle/>
          <a:p>
            <a:pPr algn="ctr"/>
            <a:r>
              <a:rPr lang="en-US" sz="1400" dirty="0"/>
              <a:t>Timber matting in a wetland April 2022 on a distribution line in Manchester, NH </a:t>
            </a:r>
          </a:p>
        </p:txBody>
      </p:sp>
      <p:sp>
        <p:nvSpPr>
          <p:cNvPr id="7" name="TextBox 6">
            <a:extLst>
              <a:ext uri="{FF2B5EF4-FFF2-40B4-BE49-F238E27FC236}">
                <a16:creationId xmlns:a16="http://schemas.microsoft.com/office/drawing/2014/main" id="{A165D4D8-5119-A7BC-129B-E4471F057E9D}"/>
              </a:ext>
            </a:extLst>
          </p:cNvPr>
          <p:cNvSpPr txBox="1"/>
          <p:nvPr/>
        </p:nvSpPr>
        <p:spPr>
          <a:xfrm>
            <a:off x="10477501" y="9329737"/>
            <a:ext cx="3886200" cy="307777"/>
          </a:xfrm>
          <a:prstGeom prst="rect">
            <a:avLst/>
          </a:prstGeom>
          <a:noFill/>
        </p:spPr>
        <p:txBody>
          <a:bodyPr wrap="square" rtlCol="0">
            <a:spAutoFit/>
          </a:bodyPr>
          <a:lstStyle/>
          <a:p>
            <a:pPr algn="ctr"/>
            <a:r>
              <a:rPr lang="en-US" sz="1400" dirty="0"/>
              <a:t>Same wetland in May 2023</a:t>
            </a:r>
          </a:p>
        </p:txBody>
      </p:sp>
      <p:pic>
        <p:nvPicPr>
          <p:cNvPr id="9" name="Picture 8" descr="A picture containing outdoor, tree, sky, grass&#10;&#10;Description automatically generated">
            <a:extLst>
              <a:ext uri="{FF2B5EF4-FFF2-40B4-BE49-F238E27FC236}">
                <a16:creationId xmlns:a16="http://schemas.microsoft.com/office/drawing/2014/main" id="{DCB22DF3-AC39-B0F8-C0C0-41F44F7D65A2}"/>
              </a:ext>
            </a:extLst>
          </p:cNvPr>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9829800" y="5709761"/>
            <a:ext cx="4876799" cy="3659874"/>
          </a:xfrm>
          <a:prstGeom prst="rect">
            <a:avLst/>
          </a:prstGeom>
          <a:noFill/>
          <a:ln>
            <a:noFill/>
          </a:ln>
        </p:spPr>
      </p:pic>
    </p:spTree>
    <p:extLst>
      <p:ext uri="{BB962C8B-B14F-4D97-AF65-F5344CB8AC3E}">
        <p14:creationId xmlns:p14="http://schemas.microsoft.com/office/powerpoint/2010/main" val="12024505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609600" y="304800"/>
            <a:ext cx="7886700" cy="1325563"/>
          </a:xfrm>
        </p:spPr>
        <p:txBody>
          <a:bodyPr/>
          <a:lstStyle/>
          <a:p>
            <a:r>
              <a:rPr lang="en-US" b="1" dirty="0">
                <a:solidFill>
                  <a:schemeClr val="bg1"/>
                </a:solidFill>
                <a:latin typeface="Calibri"/>
                <a:cs typeface="Calibri"/>
              </a:rPr>
              <a:t>Public Outreach</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14817" y="89916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14</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601373C1-7D0A-0577-F347-7E1068A70459}"/>
              </a:ext>
            </a:extLst>
          </p:cNvPr>
          <p:cNvSpPr txBox="1"/>
          <p:nvPr/>
        </p:nvSpPr>
        <p:spPr>
          <a:xfrm>
            <a:off x="1600200" y="3505200"/>
            <a:ext cx="12496800" cy="3785652"/>
          </a:xfrm>
          <a:prstGeom prst="rect">
            <a:avLst/>
          </a:prstGeom>
          <a:noFill/>
        </p:spPr>
        <p:txBody>
          <a:bodyPr wrap="square" rtlCol="0">
            <a:spAutoFit/>
          </a:bodyPr>
          <a:lstStyle/>
          <a:p>
            <a:pPr marL="342900" indent="-342900">
              <a:buFont typeface="Arial" panose="020B0604020202020204" pitchFamily="34" charset="0"/>
              <a:buChar char="•"/>
              <a:defRPr/>
            </a:pPr>
            <a:r>
              <a:rPr lang="en-US" sz="2400" b="1" dirty="0">
                <a:solidFill>
                  <a:prstClr val="black"/>
                </a:solidFill>
                <a:latin typeface="Calibri" panose="020F0502020204030204"/>
              </a:rPr>
              <a:t>NH Project Hotline: </a:t>
            </a:r>
            <a:r>
              <a:rPr lang="en-US" sz="2400" dirty="0">
                <a:solidFill>
                  <a:prstClr val="black"/>
                </a:solidFill>
                <a:latin typeface="Calibri" panose="020F0502020204030204"/>
              </a:rPr>
              <a:t>Members of the general public can call or email with questions – all inquiries are promptly answered.</a:t>
            </a:r>
            <a:br>
              <a:rPr lang="en-US" sz="2400" dirty="0">
                <a:solidFill>
                  <a:prstClr val="black"/>
                </a:solidFill>
                <a:latin typeface="Calibri" panose="020F0502020204030204"/>
              </a:rPr>
            </a:br>
            <a:r>
              <a:rPr lang="en-US" sz="2400" dirty="0">
                <a:solidFill>
                  <a:prstClr val="black"/>
                </a:solidFill>
                <a:latin typeface="Calibri" panose="020F0502020204030204"/>
              </a:rPr>
              <a:t>1-888-926-5334 or </a:t>
            </a:r>
            <a:r>
              <a:rPr lang="en-US" sz="2400" dirty="0">
                <a:solidFill>
                  <a:prstClr val="black"/>
                </a:solidFill>
                <a:latin typeface="Calibri" panose="020F0502020204030204"/>
                <a:hlinkClick r:id="rId3"/>
              </a:rPr>
              <a:t>NHProjectsInfo@eversource.com</a:t>
            </a:r>
            <a:r>
              <a:rPr lang="en-US" sz="2400" dirty="0">
                <a:solidFill>
                  <a:prstClr val="black"/>
                </a:solidFill>
                <a:latin typeface="Calibri" panose="020F0502020204030204"/>
              </a:rPr>
              <a:t> </a:t>
            </a:r>
          </a:p>
          <a:p>
            <a:pPr marL="342900" indent="-342900">
              <a:buFont typeface="Arial" panose="020B0604020202020204" pitchFamily="34" charset="0"/>
              <a:buChar char="•"/>
              <a:defRPr/>
            </a:pPr>
            <a:endParaRPr lang="en-US" sz="2400" dirty="0">
              <a:solidFill>
                <a:prstClr val="black"/>
              </a:solidFill>
              <a:latin typeface="Calibri" panose="020F0502020204030204"/>
            </a:endParaRPr>
          </a:p>
          <a:p>
            <a:pPr marL="342900" indent="-342900">
              <a:buFont typeface="Arial" panose="020B0604020202020204" pitchFamily="34" charset="0"/>
              <a:buChar char="•"/>
              <a:defRPr/>
            </a:pPr>
            <a:r>
              <a:rPr lang="en-US" sz="2400" b="1" dirty="0">
                <a:solidFill>
                  <a:prstClr val="black"/>
                </a:solidFill>
                <a:latin typeface="Calibri" panose="020F0502020204030204"/>
              </a:rPr>
              <a:t>Project Signage: </a:t>
            </a:r>
            <a:r>
              <a:rPr lang="en-US" sz="2400" dirty="0">
                <a:solidFill>
                  <a:prstClr val="black"/>
                </a:solidFill>
                <a:latin typeface="Calibri" panose="020F0502020204030204"/>
              </a:rPr>
              <a:t>Positioned at various construction sites, to share our Hotline and Email address information for any questions from abutting property owners or the general public.</a:t>
            </a:r>
          </a:p>
          <a:p>
            <a:pPr>
              <a:defRPr/>
            </a:pPr>
            <a:endParaRPr lang="en-US" sz="2400" dirty="0">
              <a:solidFill>
                <a:prstClr val="black"/>
              </a:solidFill>
              <a:latin typeface="Calibri" panose="020F0502020204030204"/>
            </a:endParaRPr>
          </a:p>
          <a:p>
            <a:pPr marL="285750" indent="-285750">
              <a:buFont typeface="Arial" panose="020B0604020202020204" pitchFamily="34" charset="0"/>
              <a:buChar char="•"/>
              <a:defRPr/>
            </a:pPr>
            <a:r>
              <a:rPr lang="en-US" sz="2400" b="1" dirty="0">
                <a:solidFill>
                  <a:prstClr val="black"/>
                </a:solidFill>
                <a:latin typeface="Calibri" panose="020F0502020204030204"/>
              </a:rPr>
              <a:t>Project Website: </a:t>
            </a:r>
            <a:r>
              <a:rPr lang="en-US" sz="2400" dirty="0">
                <a:solidFill>
                  <a:prstClr val="black"/>
                </a:solidFill>
                <a:latin typeface="Calibri" panose="020F0502020204030204"/>
              </a:rPr>
              <a:t>To share project information, including maps, schedule updates, construction status, and contact information. </a:t>
            </a:r>
            <a:r>
              <a:rPr lang="en-US" sz="2400" dirty="0">
                <a:hlinkClick r:id="rId4"/>
              </a:rPr>
              <a:t>Beebe River to Whitefield (X178) Line Rebuild Project | Eversource</a:t>
            </a:r>
            <a:endParaRPr lang="en-US" sz="2400" dirty="0">
              <a:solidFill>
                <a:prstClr val="black"/>
              </a:solidFill>
              <a:latin typeface="Calibri" panose="020F0502020204030204"/>
            </a:endParaRPr>
          </a:p>
        </p:txBody>
      </p:sp>
      <p:sp>
        <p:nvSpPr>
          <p:cNvPr id="4" name="TextBox 3">
            <a:extLst>
              <a:ext uri="{FF2B5EF4-FFF2-40B4-BE49-F238E27FC236}">
                <a16:creationId xmlns:a16="http://schemas.microsoft.com/office/drawing/2014/main" id="{88D5BAAD-6B50-A085-4392-C1E545CD5FE6}"/>
              </a:ext>
            </a:extLst>
          </p:cNvPr>
          <p:cNvSpPr txBox="1"/>
          <p:nvPr/>
        </p:nvSpPr>
        <p:spPr>
          <a:xfrm>
            <a:off x="990600" y="2133600"/>
            <a:ext cx="13106400" cy="1200329"/>
          </a:xfrm>
          <a:prstGeom prst="rect">
            <a:avLst/>
          </a:prstGeom>
          <a:noFill/>
        </p:spPr>
        <p:txBody>
          <a:bodyPr wrap="square" rtlCol="0">
            <a:spAutoFit/>
          </a:bodyPr>
          <a:lstStyle/>
          <a:p>
            <a:pPr>
              <a:defRPr/>
            </a:pPr>
            <a:r>
              <a:rPr lang="en-US" sz="2400" dirty="0">
                <a:solidFill>
                  <a:prstClr val="black"/>
                </a:solidFill>
                <a:latin typeface="Calibri" panose="020F0502020204030204"/>
              </a:rPr>
              <a:t>Proactive communication with neighbors, businesses and all community members about project activities is very important to us. We will continue this outreach effort before and during the construction process in the following ways:</a:t>
            </a:r>
          </a:p>
        </p:txBody>
      </p:sp>
    </p:spTree>
    <p:extLst>
      <p:ext uri="{BB962C8B-B14F-4D97-AF65-F5344CB8AC3E}">
        <p14:creationId xmlns:p14="http://schemas.microsoft.com/office/powerpoint/2010/main" val="21368608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608854" y="304800"/>
            <a:ext cx="7886700" cy="1325563"/>
          </a:xfrm>
        </p:spPr>
        <p:txBody>
          <a:bodyPr/>
          <a:lstStyle/>
          <a:p>
            <a:r>
              <a:rPr lang="en-US" b="1" dirty="0">
                <a:solidFill>
                  <a:schemeClr val="bg1"/>
                </a:solidFill>
                <a:latin typeface="Calibri"/>
                <a:cs typeface="Calibri"/>
              </a:rPr>
              <a:t>Project Team</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89916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2</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543C8857-F040-4014-8EF7-FCB52D2D19BF}"/>
              </a:ext>
            </a:extLst>
          </p:cNvPr>
          <p:cNvSpPr txBox="1"/>
          <p:nvPr/>
        </p:nvSpPr>
        <p:spPr>
          <a:xfrm>
            <a:off x="762000" y="2193413"/>
            <a:ext cx="7886700" cy="584775"/>
          </a:xfrm>
          <a:prstGeom prst="rect">
            <a:avLst/>
          </a:prstGeom>
          <a:noFill/>
        </p:spPr>
        <p:txBody>
          <a:bodyPr wrap="square" rtlCol="0">
            <a:spAutoFit/>
          </a:bodyPr>
          <a:lstStyle/>
          <a:p>
            <a:pPr>
              <a:defRPr/>
            </a:pPr>
            <a:r>
              <a:rPr lang="en-US" sz="3200" b="1" dirty="0">
                <a:solidFill>
                  <a:prstClr val="black"/>
                </a:solidFill>
                <a:latin typeface="Arial" panose="020B0604020202020204" pitchFamily="34" charset="0"/>
                <a:cs typeface="Arial" panose="020B0604020202020204" pitchFamily="34" charset="0"/>
              </a:rPr>
              <a:t>X178-2 Eversource Project Team</a:t>
            </a:r>
          </a:p>
        </p:txBody>
      </p:sp>
      <p:sp>
        <p:nvSpPr>
          <p:cNvPr id="4" name="TextBox 3">
            <a:extLst>
              <a:ext uri="{FF2B5EF4-FFF2-40B4-BE49-F238E27FC236}">
                <a16:creationId xmlns:a16="http://schemas.microsoft.com/office/drawing/2014/main" id="{F8247DC4-6C1F-8FC0-4F0C-34B6E04BED54}"/>
              </a:ext>
            </a:extLst>
          </p:cNvPr>
          <p:cNvSpPr txBox="1"/>
          <p:nvPr/>
        </p:nvSpPr>
        <p:spPr>
          <a:xfrm>
            <a:off x="1034483" y="2971800"/>
            <a:ext cx="7853432" cy="3231654"/>
          </a:xfrm>
          <a:prstGeom prst="rect">
            <a:avLst/>
          </a:prstGeom>
          <a:noFill/>
        </p:spPr>
        <p:txBody>
          <a:bodyPr wrap="none" rtlCol="0">
            <a:spAutoFit/>
          </a:bodyPr>
          <a:lstStyle/>
          <a:p>
            <a:pPr marL="742950" lvl="1" indent="-285750" eaLnBrk="0" fontAlgn="base" hangingPunct="0">
              <a:spcBef>
                <a:spcPct val="0"/>
              </a:spcBef>
              <a:spcAft>
                <a:spcPct val="55000"/>
              </a:spcAft>
              <a:buClr>
                <a:srgbClr val="00B140"/>
              </a:buClr>
              <a:buFont typeface="Arial" panose="020B0604020202020204" pitchFamily="34" charset="0"/>
              <a:buChar char="•"/>
              <a:defRPr/>
            </a:pPr>
            <a:r>
              <a:rPr lang="en-US" sz="2400" b="1" kern="0" dirty="0">
                <a:solidFill>
                  <a:prstClr val="black"/>
                </a:solidFill>
                <a:latin typeface="Arial" charset="0"/>
                <a:ea typeface="MS PGothic" pitchFamily="34" charset="-128"/>
              </a:rPr>
              <a:t>Project Manager: Samuel Harris/Brad Newell</a:t>
            </a:r>
          </a:p>
          <a:p>
            <a:pPr marL="742950" lvl="1" indent="-285750" eaLnBrk="0" fontAlgn="base" hangingPunct="0">
              <a:spcBef>
                <a:spcPct val="0"/>
              </a:spcBef>
              <a:spcAft>
                <a:spcPct val="55000"/>
              </a:spcAft>
              <a:buClr>
                <a:srgbClr val="00B140"/>
              </a:buClr>
              <a:buFont typeface="Arial" panose="020B0604020202020204" pitchFamily="34" charset="0"/>
              <a:buChar char="•"/>
              <a:defRPr/>
            </a:pPr>
            <a:r>
              <a:rPr lang="en-US" sz="2400" b="1" kern="0" dirty="0">
                <a:solidFill>
                  <a:prstClr val="black"/>
                </a:solidFill>
                <a:latin typeface="Arial" charset="0"/>
                <a:ea typeface="MS PGothic" pitchFamily="34" charset="-128"/>
              </a:rPr>
              <a:t>Construction Representative: Jared Meyer</a:t>
            </a:r>
          </a:p>
          <a:p>
            <a:pPr marL="742950" lvl="1" indent="-285750" eaLnBrk="0" fontAlgn="base" hangingPunct="0">
              <a:spcBef>
                <a:spcPct val="0"/>
              </a:spcBef>
              <a:spcAft>
                <a:spcPct val="55000"/>
              </a:spcAft>
              <a:buClr>
                <a:srgbClr val="00B140"/>
              </a:buClr>
              <a:buFont typeface="Arial" panose="020B0604020202020204" pitchFamily="34" charset="0"/>
              <a:buChar char="•"/>
              <a:defRPr/>
            </a:pPr>
            <a:r>
              <a:rPr lang="en-US" sz="2400" b="1" kern="0" dirty="0">
                <a:solidFill>
                  <a:prstClr val="black"/>
                </a:solidFill>
                <a:latin typeface="Arial"/>
                <a:ea typeface="MS PGothic"/>
                <a:cs typeface="Arial"/>
              </a:rPr>
              <a:t>Licensing &amp; Permitting: Kurt Nelson</a:t>
            </a:r>
          </a:p>
          <a:p>
            <a:pPr marL="742950" lvl="1" indent="-285750" eaLnBrk="0" fontAlgn="base" hangingPunct="0">
              <a:spcBef>
                <a:spcPct val="0"/>
              </a:spcBef>
              <a:spcAft>
                <a:spcPct val="55000"/>
              </a:spcAft>
              <a:buClr>
                <a:srgbClr val="00B140"/>
              </a:buClr>
              <a:buFont typeface="Arial" panose="020B0604020202020204" pitchFamily="34" charset="0"/>
              <a:buChar char="•"/>
              <a:defRPr/>
            </a:pPr>
            <a:r>
              <a:rPr lang="en-US" sz="2400" b="1" kern="0" dirty="0">
                <a:solidFill>
                  <a:prstClr val="black"/>
                </a:solidFill>
                <a:latin typeface="Arial"/>
                <a:ea typeface="MS PGothic"/>
                <a:cs typeface="Arial"/>
              </a:rPr>
              <a:t>Environmental Consultant: Lindsey White, GZA</a:t>
            </a:r>
          </a:p>
          <a:p>
            <a:pPr marL="742950" lvl="1" indent="-285750" eaLnBrk="0" fontAlgn="base" hangingPunct="0">
              <a:spcBef>
                <a:spcPct val="0"/>
              </a:spcBef>
              <a:spcAft>
                <a:spcPct val="55000"/>
              </a:spcAft>
              <a:buClr>
                <a:srgbClr val="00B140"/>
              </a:buClr>
              <a:buFont typeface="Arial" panose="020B0604020202020204" pitchFamily="34" charset="0"/>
              <a:buChar char="•"/>
              <a:defRPr/>
            </a:pPr>
            <a:r>
              <a:rPr lang="en-US" sz="2400" b="1" kern="0" dirty="0">
                <a:solidFill>
                  <a:prstClr val="black"/>
                </a:solidFill>
                <a:latin typeface="Arial"/>
                <a:ea typeface="MS PGothic"/>
                <a:cs typeface="Arial"/>
              </a:rPr>
              <a:t>Project Services: Jennifer Codispoti </a:t>
            </a:r>
            <a:endParaRPr lang="en-US" sz="2400" b="1" kern="0" dirty="0">
              <a:solidFill>
                <a:prstClr val="black"/>
              </a:solidFill>
              <a:latin typeface="Arial" charset="0"/>
              <a:ea typeface="MS PGothic" pitchFamily="34" charset="-128"/>
              <a:cs typeface="Arial"/>
            </a:endParaRPr>
          </a:p>
          <a:p>
            <a:endParaRPr lang="en-US" dirty="0"/>
          </a:p>
        </p:txBody>
      </p:sp>
    </p:spTree>
    <p:extLst>
      <p:ext uri="{BB962C8B-B14F-4D97-AF65-F5344CB8AC3E}">
        <p14:creationId xmlns:p14="http://schemas.microsoft.com/office/powerpoint/2010/main" val="75566244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a:xfrm>
            <a:off x="533400" y="1066800"/>
            <a:ext cx="6629400" cy="609600"/>
          </a:xfrm>
          <a:noFill/>
          <a:extLst>
            <a:ext uri="{AF507438-7753-43E0-B8FC-AC1667EBCBE1}">
              <a14:hiddenEffects xmlns:a14="http://schemas.microsoft.com/office/drawing/2010/main">
                <a:effectLst>
                  <a:outerShdw dist="35921" dir="2700000" algn="ctr" rotWithShape="0">
                    <a:schemeClr val="bg2">
                      <a:alpha val="74997"/>
                    </a:schemeClr>
                  </a:outerShdw>
                </a:effectLst>
              </a14:hiddenEffects>
            </a:ext>
          </a:extLst>
        </p:spPr>
        <p:txBody>
          <a:bodyPr>
            <a:noAutofit/>
          </a:bodyPr>
          <a:lstStyle/>
          <a:p>
            <a:r>
              <a:rPr lang="en-US" b="1" dirty="0">
                <a:solidFill>
                  <a:schemeClr val="bg1"/>
                </a:solidFill>
                <a:latin typeface="+mn-lt"/>
                <a:ea typeface="MS PGothic"/>
              </a:rPr>
              <a:t>Project Overview</a:t>
            </a:r>
            <a:br>
              <a:rPr lang="en-US" b="1" dirty="0">
                <a:solidFill>
                  <a:schemeClr val="bg1"/>
                </a:solidFill>
                <a:latin typeface="+mn-lt"/>
              </a:rPr>
            </a:br>
            <a:r>
              <a:rPr lang="en-US" sz="2000" b="1" i="1" dirty="0">
                <a:solidFill>
                  <a:schemeClr val="bg1"/>
                </a:solidFill>
                <a:latin typeface="+mn-lt"/>
                <a:ea typeface="MS PGothic"/>
              </a:rPr>
              <a:t>A safer, more resilient, more reliable syste</a:t>
            </a:r>
            <a:r>
              <a:rPr lang="en-US" sz="2000" b="1" dirty="0">
                <a:solidFill>
                  <a:schemeClr val="bg1"/>
                </a:solidFill>
                <a:latin typeface="+mn-lt"/>
                <a:ea typeface="MS PGothic"/>
              </a:rPr>
              <a:t>m</a:t>
            </a:r>
            <a:br>
              <a:rPr lang="en-US" b="1" dirty="0">
                <a:solidFill>
                  <a:schemeClr val="bg1"/>
                </a:solidFill>
                <a:latin typeface="+mn-lt"/>
              </a:rPr>
            </a:br>
            <a:endParaRPr lang="en-US" b="1" dirty="0">
              <a:solidFill>
                <a:schemeClr val="bg1"/>
              </a:solidFill>
              <a:latin typeface="+mn-lt"/>
            </a:endParaRPr>
          </a:p>
        </p:txBody>
      </p:sp>
      <p:sp>
        <p:nvSpPr>
          <p:cNvPr id="4" name="Slide Number Placeholder 3">
            <a:extLst>
              <a:ext uri="{FF2B5EF4-FFF2-40B4-BE49-F238E27FC236}">
                <a16:creationId xmlns:a16="http://schemas.microsoft.com/office/drawing/2014/main" id="{55F1225E-D3A1-4EFA-8D61-5232B1A1C1E6}"/>
              </a:ext>
            </a:extLst>
          </p:cNvPr>
          <p:cNvSpPr>
            <a:spLocks noGrp="1"/>
          </p:cNvSpPr>
          <p:nvPr>
            <p:ph type="sldNum" sz="quarter" idx="12"/>
          </p:nvPr>
        </p:nvSpPr>
        <p:spPr>
          <a:xfrm>
            <a:off x="126492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3</a:t>
            </a:fld>
            <a:endParaRPr lang="en-US" dirty="0">
              <a:solidFill>
                <a:prstClr val="black">
                  <a:tint val="75000"/>
                </a:prstClr>
              </a:solidFill>
              <a:latin typeface="Calibri" panose="020F0502020204030204"/>
            </a:endParaRPr>
          </a:p>
        </p:txBody>
      </p:sp>
      <p:sp>
        <p:nvSpPr>
          <p:cNvPr id="2" name="Rectangle 1">
            <a:extLst>
              <a:ext uri="{FF2B5EF4-FFF2-40B4-BE49-F238E27FC236}">
                <a16:creationId xmlns:a16="http://schemas.microsoft.com/office/drawing/2014/main" id="{BF9513DB-27F4-4221-A8FF-64934D860EDD}"/>
              </a:ext>
            </a:extLst>
          </p:cNvPr>
          <p:cNvSpPr/>
          <p:nvPr/>
        </p:nvSpPr>
        <p:spPr>
          <a:xfrm>
            <a:off x="489106" y="1956410"/>
            <a:ext cx="7283294" cy="4893647"/>
          </a:xfrm>
          <a:prstGeom prst="rect">
            <a:avLst/>
          </a:prstGeom>
        </p:spPr>
        <p:txBody>
          <a:bodyPr wrap="square" lIns="91440" tIns="45720" rIns="91440" bIns="45720" anchor="t">
            <a:spAutoFit/>
          </a:bodyPr>
          <a:lstStyle/>
          <a:p>
            <a:pPr>
              <a:defRPr/>
            </a:pPr>
            <a:r>
              <a:rPr lang="en-US" sz="2400" b="1" dirty="0">
                <a:solidFill>
                  <a:prstClr val="black"/>
                </a:solidFill>
                <a:latin typeface="Arial"/>
                <a:ea typeface="MS PGothic"/>
                <a:cs typeface="Arial"/>
              </a:rPr>
              <a:t>The X178-2 Phase 1 Project Will:</a:t>
            </a:r>
          </a:p>
          <a:p>
            <a:pPr marL="285750" indent="-285750">
              <a:buFont typeface="Arial" panose="020B0604020202020204" pitchFamily="34" charset="0"/>
              <a:buChar char="•"/>
              <a:defRPr/>
            </a:pPr>
            <a:r>
              <a:rPr lang="en-US" sz="2400" dirty="0">
                <a:solidFill>
                  <a:prstClr val="black"/>
                </a:solidFill>
                <a:latin typeface="Arial"/>
                <a:ea typeface="MS PGothic"/>
                <a:cs typeface="Arial"/>
              </a:rPr>
              <a:t>Replace the older, degrading existing wooden H-frame structures with new weathering steel H-frame structures.</a:t>
            </a:r>
          </a:p>
          <a:p>
            <a:pPr>
              <a:defRPr/>
            </a:pPr>
            <a:endParaRPr lang="en-US" sz="2400" dirty="0">
              <a:solidFill>
                <a:prstClr val="black"/>
              </a:solidFill>
              <a:latin typeface="Calibri" panose="020F0502020204030204"/>
              <a:cs typeface="Arial"/>
            </a:endParaRPr>
          </a:p>
          <a:p>
            <a:pPr marL="285750" indent="-285750">
              <a:buFont typeface="Arial" panose="020B0604020202020204" pitchFamily="34" charset="0"/>
              <a:buChar char="•"/>
              <a:defRPr/>
            </a:pPr>
            <a:r>
              <a:rPr lang="en-US" sz="2400" dirty="0">
                <a:solidFill>
                  <a:prstClr val="black"/>
                </a:solidFill>
                <a:latin typeface="Arial"/>
                <a:ea typeface="MS PGothic"/>
                <a:cs typeface="Arial"/>
              </a:rPr>
              <a:t>Install new conductors and a new optical ground wire. </a:t>
            </a:r>
          </a:p>
          <a:p>
            <a:pPr>
              <a:defRPr/>
            </a:pPr>
            <a:endParaRPr lang="en-US" sz="2400" dirty="0">
              <a:solidFill>
                <a:prstClr val="black"/>
              </a:solidFill>
              <a:latin typeface="Calibri" panose="020F0502020204030204"/>
            </a:endParaRPr>
          </a:p>
          <a:p>
            <a:pPr marL="285750" indent="-285750">
              <a:buFont typeface="Arial" panose="020B0604020202020204" pitchFamily="34" charset="0"/>
              <a:buChar char="•"/>
              <a:defRPr/>
            </a:pPr>
            <a:r>
              <a:rPr lang="en-US" sz="2400" dirty="0">
                <a:solidFill>
                  <a:prstClr val="black"/>
                </a:solidFill>
                <a:latin typeface="Arial"/>
                <a:ea typeface="MS PGothic"/>
                <a:cs typeface="Arial"/>
              </a:rPr>
              <a:t>Be built to meet present-day electrical safety standards and </a:t>
            </a:r>
            <a:r>
              <a:rPr lang="en-US" sz="2400">
                <a:solidFill>
                  <a:prstClr val="black"/>
                </a:solidFill>
                <a:latin typeface="Arial"/>
                <a:ea typeface="MS PGothic"/>
                <a:cs typeface="Arial"/>
              </a:rPr>
              <a:t>code.</a:t>
            </a:r>
          </a:p>
          <a:p>
            <a:pPr>
              <a:defRPr/>
            </a:pPr>
            <a:endParaRPr lang="en-US" sz="2400" dirty="0">
              <a:solidFill>
                <a:prstClr val="black"/>
              </a:solidFill>
              <a:latin typeface="Calibri" panose="020F0502020204030204"/>
            </a:endParaRPr>
          </a:p>
          <a:p>
            <a:pPr marL="285750" indent="-285750">
              <a:buFont typeface="Arial" panose="020B0604020202020204" pitchFamily="34" charset="0"/>
              <a:buChar char="•"/>
              <a:defRPr/>
            </a:pPr>
            <a:r>
              <a:rPr lang="en-US" sz="2400" dirty="0">
                <a:solidFill>
                  <a:prstClr val="black"/>
                </a:solidFill>
                <a:latin typeface="Arial"/>
                <a:ea typeface="MS PGothic"/>
                <a:cs typeface="Arial"/>
              </a:rPr>
              <a:t>Collectively provide a safer, more resilient and more reliable electric supply.</a:t>
            </a:r>
          </a:p>
        </p:txBody>
      </p:sp>
      <p:sp>
        <p:nvSpPr>
          <p:cNvPr id="3" name="TextBox 2">
            <a:extLst>
              <a:ext uri="{FF2B5EF4-FFF2-40B4-BE49-F238E27FC236}">
                <a16:creationId xmlns:a16="http://schemas.microsoft.com/office/drawing/2014/main" id="{A005BD85-901D-42D5-992A-C732962E51AD}"/>
              </a:ext>
            </a:extLst>
          </p:cNvPr>
          <p:cNvSpPr txBox="1"/>
          <p:nvPr/>
        </p:nvSpPr>
        <p:spPr>
          <a:xfrm>
            <a:off x="10277478" y="4448176"/>
            <a:ext cx="1419225" cy="535531"/>
          </a:xfrm>
          <a:prstGeom prst="rect">
            <a:avLst/>
          </a:prstGeom>
          <a:solidFill>
            <a:schemeClr val="bg1"/>
          </a:solidFill>
        </p:spPr>
        <p:txBody>
          <a:bodyPr wrap="square" rtlCol="0">
            <a:spAutoFit/>
          </a:bodyPr>
          <a:lstStyle/>
          <a:p>
            <a:pPr>
              <a:defRPr/>
            </a:pPr>
            <a:endParaRPr lang="en-US">
              <a:solidFill>
                <a:prstClr val="black"/>
              </a:solidFill>
              <a:latin typeface="Calibri" panose="020F0502020204030204"/>
            </a:endParaRPr>
          </a:p>
        </p:txBody>
      </p:sp>
      <p:pic>
        <p:nvPicPr>
          <p:cNvPr id="7" name="Picture 6">
            <a:extLst>
              <a:ext uri="{FF2B5EF4-FFF2-40B4-BE49-F238E27FC236}">
                <a16:creationId xmlns:a16="http://schemas.microsoft.com/office/drawing/2014/main" id="{6F15D6DD-E742-9D5B-F389-ABED81585F66}"/>
              </a:ext>
            </a:extLst>
          </p:cNvPr>
          <p:cNvPicPr>
            <a:picLocks noChangeAspect="1"/>
          </p:cNvPicPr>
          <p:nvPr/>
        </p:nvPicPr>
        <p:blipFill>
          <a:blip r:embed="rId2"/>
          <a:stretch>
            <a:fillRect/>
          </a:stretch>
        </p:blipFill>
        <p:spPr>
          <a:xfrm>
            <a:off x="8091490" y="1258138"/>
            <a:ext cx="6919910" cy="8125575"/>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381000" y="304800"/>
            <a:ext cx="7886700" cy="1325563"/>
          </a:xfrm>
        </p:spPr>
        <p:txBody>
          <a:bodyPr/>
          <a:lstStyle/>
          <a:p>
            <a:r>
              <a:rPr lang="en-US" b="1" dirty="0">
                <a:solidFill>
                  <a:schemeClr val="bg1"/>
                </a:solidFill>
                <a:latin typeface="Calibri"/>
                <a:cs typeface="Calibri"/>
              </a:rPr>
              <a:t>Field Surveys</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4</a:t>
            </a:fld>
            <a:endParaRPr lang="en-US">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AEBD66ED-E1BF-F85B-9334-D34A62370C5A}"/>
              </a:ext>
            </a:extLst>
          </p:cNvPr>
          <p:cNvSpPr txBox="1"/>
          <p:nvPr/>
        </p:nvSpPr>
        <p:spPr>
          <a:xfrm>
            <a:off x="609600" y="1850767"/>
            <a:ext cx="14575366" cy="6001643"/>
          </a:xfrm>
          <a:prstGeom prst="rect">
            <a:avLst/>
          </a:prstGeom>
          <a:noFill/>
        </p:spPr>
        <p:txBody>
          <a:bodyPr wrap="square" rtlCol="0">
            <a:spAutoFit/>
          </a:bodyPr>
          <a:lstStyle/>
          <a:p>
            <a:pPr marL="285750" indent="-285750">
              <a:buFont typeface="Arial" panose="020B0604020202020204" pitchFamily="34" charset="0"/>
              <a:buChar char="•"/>
              <a:defRPr/>
            </a:pPr>
            <a:r>
              <a:rPr lang="en-US" sz="2400" b="1" dirty="0">
                <a:solidFill>
                  <a:prstClr val="black"/>
                </a:solidFill>
                <a:latin typeface="Calibri" panose="020F0502020204030204"/>
              </a:rPr>
              <a:t>October 2022, Walkdown: </a:t>
            </a:r>
            <a:r>
              <a:rPr lang="en-US" sz="2400" dirty="0">
                <a:solidFill>
                  <a:prstClr val="black"/>
                </a:solidFill>
                <a:latin typeface="Calibri" panose="020F0502020204030204"/>
              </a:rPr>
              <a:t>Constructability Field Survey performed to identify access routes and work areas based on topography, natural resources, and other constraints with goal of avoiding and minimizing impacts to sensitive features while providing safe work conditions for live line construction. </a:t>
            </a:r>
          </a:p>
          <a:p>
            <a:pPr marL="285750" indent="-285750">
              <a:buFont typeface="Arial" panose="020B0604020202020204" pitchFamily="34" charset="0"/>
              <a:buChar char="•"/>
              <a:defRPr/>
            </a:pPr>
            <a:endParaRPr lang="en-US" sz="2400" b="1" dirty="0">
              <a:solidFill>
                <a:prstClr val="black"/>
              </a:solidFill>
              <a:latin typeface="Calibri" panose="020F0502020204030204"/>
            </a:endParaRPr>
          </a:p>
          <a:p>
            <a:pPr marL="285750" indent="-285750">
              <a:buFont typeface="Arial" panose="020B0604020202020204" pitchFamily="34" charset="0"/>
              <a:buChar char="•"/>
              <a:defRPr/>
            </a:pPr>
            <a:r>
              <a:rPr lang="en-US" sz="2400" b="1" dirty="0">
                <a:solidFill>
                  <a:prstClr val="black"/>
                </a:solidFill>
                <a:latin typeface="Calibri" panose="020F0502020204030204"/>
              </a:rPr>
              <a:t>November &amp; December, 2022/May 2023, Wetland Delineation Confirmation: </a:t>
            </a:r>
            <a:r>
              <a:rPr lang="en-US" sz="2400" dirty="0">
                <a:solidFill>
                  <a:prstClr val="black"/>
                </a:solidFill>
                <a:latin typeface="Calibri" panose="020F0502020204030204"/>
              </a:rPr>
              <a:t>Wetlands along the full length of the ROW were confirmed (GZA) to support select structure replacements.</a:t>
            </a:r>
          </a:p>
          <a:p>
            <a:pPr marL="285750" indent="-285750">
              <a:buFont typeface="Arial" panose="020B0604020202020204" pitchFamily="34" charset="0"/>
              <a:buChar char="•"/>
              <a:defRPr/>
            </a:pPr>
            <a:endParaRPr lang="en-US" sz="2400" dirty="0">
              <a:solidFill>
                <a:prstClr val="black"/>
              </a:solidFill>
              <a:latin typeface="Calibri" panose="020F0502020204030204"/>
            </a:endParaRPr>
          </a:p>
          <a:p>
            <a:pPr marL="342900" indent="-342900">
              <a:buFont typeface="Arial" panose="020B0604020202020204" pitchFamily="34" charset="0"/>
              <a:buChar char="•"/>
              <a:defRPr/>
            </a:pPr>
            <a:r>
              <a:rPr lang="en-US" sz="2400" b="1" dirty="0">
                <a:solidFill>
                  <a:prstClr val="black"/>
                </a:solidFill>
                <a:latin typeface="Calibri" panose="020F0502020204030204"/>
              </a:rPr>
              <a:t>May 2023/May 2024, Vernal Pools: </a:t>
            </a:r>
            <a:r>
              <a:rPr lang="en-US" sz="2400" dirty="0">
                <a:solidFill>
                  <a:prstClr val="black"/>
                </a:solidFill>
                <a:latin typeface="Calibri" panose="020F0502020204030204"/>
              </a:rPr>
              <a:t>Vernal pool survey completed to evaluate potential vernal pools identified during wetland delineation. Additional vernal pool survey completed in 2024 as part of the RFMI response.</a:t>
            </a:r>
          </a:p>
          <a:p>
            <a:pPr>
              <a:defRPr/>
            </a:pPr>
            <a:endParaRPr lang="en-US" sz="2400" dirty="0">
              <a:solidFill>
                <a:prstClr val="black"/>
              </a:solidFill>
              <a:latin typeface="Calibri" panose="020F0502020204030204"/>
            </a:endParaRPr>
          </a:p>
          <a:p>
            <a:pPr marL="285750" indent="-285750">
              <a:buFont typeface="Arial" panose="020B0604020202020204" pitchFamily="34" charset="0"/>
              <a:buChar char="•"/>
              <a:defRPr/>
            </a:pPr>
            <a:r>
              <a:rPr lang="en-US" sz="2400" b="1" dirty="0">
                <a:solidFill>
                  <a:prstClr val="black"/>
                </a:solidFill>
                <a:latin typeface="Calibri" panose="020F0502020204030204"/>
              </a:rPr>
              <a:t>August 2022, Cultural Surveys: </a:t>
            </a:r>
            <a:r>
              <a:rPr lang="en-US" sz="2400" dirty="0">
                <a:solidFill>
                  <a:prstClr val="black"/>
                </a:solidFill>
                <a:latin typeface="Calibri" panose="020F0502020204030204"/>
              </a:rPr>
              <a:t>Archaeological Field Surveys performed by Independent Archaeological Consulting, LLC to identify sensitive historical and cultural resources. </a:t>
            </a:r>
          </a:p>
          <a:p>
            <a:pPr>
              <a:defRPr/>
            </a:pPr>
            <a:endParaRPr lang="en-US" sz="2400" dirty="0">
              <a:solidFill>
                <a:prstClr val="black"/>
              </a:solidFill>
              <a:latin typeface="Calibri" panose="020F0502020204030204"/>
            </a:endParaRPr>
          </a:p>
          <a:p>
            <a:pPr marL="285750" indent="-285750">
              <a:buFont typeface="Arial" panose="020B0604020202020204" pitchFamily="34" charset="0"/>
              <a:buChar char="•"/>
              <a:defRPr/>
            </a:pPr>
            <a:r>
              <a:rPr lang="en-US" sz="2400" b="1" dirty="0">
                <a:solidFill>
                  <a:prstClr val="black"/>
                </a:solidFill>
                <a:latin typeface="Calibri" panose="020F0502020204030204"/>
              </a:rPr>
              <a:t>June/July 2024, Above Ground Architectural Surveys: </a:t>
            </a:r>
            <a:r>
              <a:rPr lang="en-US" sz="2400" dirty="0">
                <a:solidFill>
                  <a:prstClr val="black"/>
                </a:solidFill>
                <a:latin typeface="Calibri" panose="020F0502020204030204"/>
              </a:rPr>
              <a:t>Above ground archaeological survey being completed by Preservation Company. Results to be incorporated into USACE permit application.</a:t>
            </a:r>
            <a:endParaRPr lang="en-US" sz="2400" b="1" dirty="0">
              <a:solidFill>
                <a:prstClr val="black"/>
              </a:solidFill>
              <a:latin typeface="Calibri" panose="020F0502020204030204"/>
            </a:endParaRPr>
          </a:p>
          <a:p>
            <a:pPr>
              <a:defRPr/>
            </a:pPr>
            <a:endParaRPr lang="en-US" sz="2400" dirty="0">
              <a:solidFill>
                <a:prstClr val="black"/>
              </a:solidFill>
              <a:latin typeface="Calibri" panose="020F0502020204030204"/>
            </a:endParaRPr>
          </a:p>
        </p:txBody>
      </p:sp>
    </p:spTree>
    <p:extLst>
      <p:ext uri="{BB962C8B-B14F-4D97-AF65-F5344CB8AC3E}">
        <p14:creationId xmlns:p14="http://schemas.microsoft.com/office/powerpoint/2010/main" val="4994400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304800" y="304800"/>
            <a:ext cx="7886700" cy="1325563"/>
          </a:xfrm>
        </p:spPr>
        <p:txBody>
          <a:bodyPr/>
          <a:lstStyle/>
          <a:p>
            <a:r>
              <a:rPr lang="en-US" b="1" dirty="0">
                <a:solidFill>
                  <a:schemeClr val="bg1"/>
                </a:solidFill>
                <a:latin typeface="Calibri"/>
                <a:cs typeface="Calibri"/>
              </a:rPr>
              <a:t>Project Permitting</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5</a:t>
            </a:fld>
            <a:endParaRPr lang="en-US">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AEBD66ED-E1BF-F85B-9334-D34A62370C5A}"/>
              </a:ext>
            </a:extLst>
          </p:cNvPr>
          <p:cNvSpPr txBox="1"/>
          <p:nvPr/>
        </p:nvSpPr>
        <p:spPr>
          <a:xfrm>
            <a:off x="533400" y="1881544"/>
            <a:ext cx="14173200" cy="7448193"/>
          </a:xfrm>
          <a:prstGeom prst="rect">
            <a:avLst/>
          </a:prstGeom>
          <a:noFill/>
        </p:spPr>
        <p:txBody>
          <a:bodyPr wrap="square" lIns="91440" tIns="45720" rIns="91440" bIns="45720" rtlCol="0" anchor="t">
            <a:spAutoFit/>
          </a:bodyPr>
          <a:lstStyle/>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NHDES Standard Dredge and Fill Wetland Application: </a:t>
            </a:r>
            <a:r>
              <a:rPr lang="en-US" sz="2400" dirty="0">
                <a:solidFill>
                  <a:prstClr val="black"/>
                </a:solidFill>
                <a:latin typeface="Calibri" panose="020F0502020204030204"/>
              </a:rPr>
              <a:t>Under Review, NHDES 2024-00468</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USACE Pre-Construction Notification: </a:t>
            </a:r>
            <a:r>
              <a:rPr lang="en-US" sz="2400" dirty="0">
                <a:solidFill>
                  <a:prstClr val="black"/>
                </a:solidFill>
                <a:latin typeface="Calibri" panose="020F0502020204030204"/>
              </a:rPr>
              <a:t>Pending</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NHDES Alteration of Terrain: </a:t>
            </a:r>
            <a:r>
              <a:rPr lang="en-US" sz="2400" dirty="0">
                <a:solidFill>
                  <a:prstClr val="black"/>
                </a:solidFill>
                <a:latin typeface="Calibri" panose="020F0502020204030204"/>
              </a:rPr>
              <a:t>Approved, AoT-2597</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NHDES Shoreland Permit by Notification</a:t>
            </a:r>
            <a:r>
              <a:rPr lang="en-US" sz="2400" dirty="0">
                <a:solidFill>
                  <a:prstClr val="black"/>
                </a:solidFill>
                <a:latin typeface="Calibri" panose="020F0502020204030204"/>
              </a:rPr>
              <a:t>: Pemigewasset River, Woodstock, NHDES 2024-01405 &amp; Gale River, Sugar Hill, NHDES 2024-01406</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NHDOT Driveway Permits: </a:t>
            </a:r>
            <a:r>
              <a:rPr lang="en-US" sz="2400" dirty="0">
                <a:solidFill>
                  <a:prstClr val="black"/>
                </a:solidFill>
                <a:latin typeface="Calibri" panose="020F0502020204030204"/>
              </a:rPr>
              <a:t>in-ROW entrances approved, off-ROW entrances pending</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NHDHR Request for Project Review: </a:t>
            </a:r>
            <a:r>
              <a:rPr lang="en-US" sz="2400" dirty="0">
                <a:solidFill>
                  <a:prstClr val="black"/>
                </a:solidFill>
                <a:latin typeface="Calibri" panose="020F0502020204030204"/>
              </a:rPr>
              <a:t>Above ground architectural survey underway, results to be provided to NHDHR for final review and recommendations and will be provided to USACE per Section 106 requirements.</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EPA CGP/SWPPP: </a:t>
            </a:r>
            <a:r>
              <a:rPr lang="en-US" sz="2400" dirty="0">
                <a:solidFill>
                  <a:prstClr val="black"/>
                </a:solidFill>
                <a:latin typeface="Calibri" panose="020F0502020204030204"/>
              </a:rPr>
              <a:t>Pending</a:t>
            </a:r>
          </a:p>
          <a:p>
            <a:pPr>
              <a:spcAft>
                <a:spcPts val="600"/>
              </a:spcAft>
              <a:defRPr/>
            </a:pPr>
            <a:endParaRPr lang="en-US" sz="2400" dirty="0">
              <a:solidFill>
                <a:prstClr val="black"/>
              </a:solidFill>
              <a:latin typeface="Calibri" panose="020F0502020204030204"/>
              <a:cs typeface="Calibri"/>
            </a:endParaRPr>
          </a:p>
          <a:p>
            <a:pPr marL="285750" indent="-285750">
              <a:spcAft>
                <a:spcPts val="600"/>
              </a:spcAft>
              <a:buFont typeface="Arial" panose="020B0604020202020204" pitchFamily="34" charset="0"/>
              <a:buChar char="•"/>
              <a:defRPr/>
            </a:pPr>
            <a:r>
              <a:rPr lang="en-US" sz="2400" b="1" dirty="0">
                <a:solidFill>
                  <a:prstClr val="black"/>
                </a:solidFill>
                <a:latin typeface="Calibri" panose="020F0502020204030204"/>
              </a:rPr>
              <a:t>Local: </a:t>
            </a:r>
            <a:r>
              <a:rPr lang="en-US" sz="2400" dirty="0">
                <a:solidFill>
                  <a:prstClr val="black"/>
                </a:solidFill>
                <a:latin typeface="Calibri" panose="020F0502020204030204"/>
              </a:rPr>
              <a:t>Pending</a:t>
            </a:r>
            <a:endParaRPr lang="en-US" sz="2400" dirty="0">
              <a:solidFill>
                <a:prstClr val="black"/>
              </a:solidFill>
              <a:latin typeface="Calibri" panose="020F0502020204030204"/>
              <a:cs typeface="Calibri"/>
            </a:endParaRPr>
          </a:p>
        </p:txBody>
      </p:sp>
    </p:spTree>
    <p:extLst>
      <p:ext uri="{BB962C8B-B14F-4D97-AF65-F5344CB8AC3E}">
        <p14:creationId xmlns:p14="http://schemas.microsoft.com/office/powerpoint/2010/main" val="98402043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457200" y="381000"/>
            <a:ext cx="7886700" cy="1325563"/>
          </a:xfrm>
        </p:spPr>
        <p:txBody>
          <a:bodyPr/>
          <a:lstStyle/>
          <a:p>
            <a:r>
              <a:rPr lang="en-US" b="1" dirty="0">
                <a:solidFill>
                  <a:schemeClr val="bg1"/>
                </a:solidFill>
                <a:latin typeface="Calibri"/>
                <a:cs typeface="Calibri"/>
              </a:rPr>
              <a:t>Agency Consultation</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6</a:t>
            </a:fld>
            <a:endParaRPr lang="en-US" dirty="0">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AEBD66ED-E1BF-F85B-9334-D34A62370C5A}"/>
              </a:ext>
            </a:extLst>
          </p:cNvPr>
          <p:cNvSpPr txBox="1"/>
          <p:nvPr/>
        </p:nvSpPr>
        <p:spPr>
          <a:xfrm>
            <a:off x="914400" y="2590800"/>
            <a:ext cx="9753600" cy="4893647"/>
          </a:xfrm>
          <a:prstGeom prst="rect">
            <a:avLst/>
          </a:prstGeom>
          <a:noFill/>
        </p:spPr>
        <p:txBody>
          <a:bodyPr wrap="square" rtlCol="0">
            <a:spAutoFit/>
          </a:bodyPr>
          <a:lstStyle/>
          <a:p>
            <a:pPr marL="285750" indent="-285750">
              <a:buFont typeface="Arial" panose="020B0604020202020204" pitchFamily="34" charset="0"/>
              <a:buChar char="•"/>
            </a:pPr>
            <a:r>
              <a:rPr lang="en-US" sz="2400" b="1" dirty="0"/>
              <a:t>NH Department of Environmental Services: </a:t>
            </a:r>
            <a:r>
              <a:rPr lang="en-US" sz="2400" dirty="0"/>
              <a:t>Pre-application meeting held with NHDES and EPA January 18, 2024.</a:t>
            </a:r>
          </a:p>
          <a:p>
            <a:r>
              <a:rPr lang="en-US" sz="2400" dirty="0"/>
              <a:t> </a:t>
            </a:r>
            <a:endParaRPr lang="en-US" sz="2400" b="1" dirty="0"/>
          </a:p>
          <a:p>
            <a:pPr marL="285750" indent="-285750">
              <a:buFont typeface="Arial" panose="020B0604020202020204" pitchFamily="34" charset="0"/>
              <a:buChar char="•"/>
            </a:pPr>
            <a:r>
              <a:rPr lang="en-US" sz="2400" b="1" dirty="0"/>
              <a:t>NHFG Consultation under Fis 1004: </a:t>
            </a:r>
            <a:r>
              <a:rPr lang="en-US" sz="2400" dirty="0"/>
              <a:t>Wood turtle identified in the vicinity of  the X178-2 ROW in Easton. NHFG BMP recommendations have been incorporated into project plans and incorporated into the AoT permit application for approval. </a:t>
            </a:r>
          </a:p>
          <a:p>
            <a:endParaRPr lang="en-US" sz="2400" dirty="0"/>
          </a:p>
          <a:p>
            <a:pPr marL="285750" indent="-285750">
              <a:buFont typeface="Arial" panose="020B0604020202020204" pitchFamily="34" charset="0"/>
              <a:buChar char="•"/>
            </a:pPr>
            <a:r>
              <a:rPr lang="en-US" sz="2400" b="1" dirty="0"/>
              <a:t>NHB Consultation: </a:t>
            </a:r>
            <a:r>
              <a:rPr lang="en-US" sz="2400" dirty="0"/>
              <a:t>NHB identified the presence of a high-elevation spruce-fir forest system natural community outside the proposed project area. NHB did not identify concerns for the natural community for the proposed project. </a:t>
            </a:r>
          </a:p>
          <a:p>
            <a:endParaRPr lang="en-US" sz="2400" dirty="0"/>
          </a:p>
        </p:txBody>
      </p:sp>
    </p:spTree>
    <p:extLst>
      <p:ext uri="{BB962C8B-B14F-4D97-AF65-F5344CB8AC3E}">
        <p14:creationId xmlns:p14="http://schemas.microsoft.com/office/powerpoint/2010/main" val="3713712858"/>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304800" y="297791"/>
            <a:ext cx="7886700" cy="1325563"/>
          </a:xfrm>
        </p:spPr>
        <p:txBody>
          <a:bodyPr>
            <a:normAutofit fontScale="90000"/>
          </a:bodyPr>
          <a:lstStyle/>
          <a:p>
            <a:r>
              <a:rPr lang="en-US" b="1" dirty="0">
                <a:solidFill>
                  <a:schemeClr val="bg1"/>
                </a:solidFill>
                <a:latin typeface="Calibri"/>
                <a:cs typeface="Calibri"/>
              </a:rPr>
              <a:t>Construction Sequence</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725400" y="91440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7</a:t>
            </a:fld>
            <a:endParaRPr lang="en-US">
              <a:solidFill>
                <a:prstClr val="black">
                  <a:tint val="75000"/>
                </a:prstClr>
              </a:solidFill>
              <a:latin typeface="Calibri" panose="020F0502020204030204"/>
            </a:endParaRPr>
          </a:p>
        </p:txBody>
      </p:sp>
      <p:sp>
        <p:nvSpPr>
          <p:cNvPr id="4" name="TextBox 3">
            <a:extLst>
              <a:ext uri="{FF2B5EF4-FFF2-40B4-BE49-F238E27FC236}">
                <a16:creationId xmlns:a16="http://schemas.microsoft.com/office/drawing/2014/main" id="{AEBD66ED-E1BF-F85B-9334-D34A62370C5A}"/>
              </a:ext>
            </a:extLst>
          </p:cNvPr>
          <p:cNvSpPr txBox="1"/>
          <p:nvPr/>
        </p:nvSpPr>
        <p:spPr>
          <a:xfrm>
            <a:off x="300566" y="1942776"/>
            <a:ext cx="8991600" cy="7338419"/>
          </a:xfrm>
          <a:prstGeom prst="rect">
            <a:avLst/>
          </a:prstGeom>
          <a:noFill/>
        </p:spPr>
        <p:txBody>
          <a:bodyPr wrap="square" rtlCol="0">
            <a:spAutoFit/>
          </a:bodyPr>
          <a:lstStyle/>
          <a:p>
            <a:pPr>
              <a:defRPr/>
            </a:pPr>
            <a:r>
              <a:rPr lang="en-US" sz="2400" dirty="0">
                <a:solidFill>
                  <a:prstClr val="black"/>
                </a:solidFill>
                <a:latin typeface="Calibri" panose="020F0502020204030204"/>
              </a:rPr>
              <a:t>General Construction Sequence as follows: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1- Installation of erosion and sediment controls and reflagging of resources ahead of the start of construction</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2- Begin civil construction to build access roads and work pads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3 – Drilling for new structure locations and install cans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4 – Install new structures, cross arms and hardware and transfer existing wires to the new structures, removal of the old structures (cutting structure at ground level in wetlands or removal in uplands)</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5 – Pull the new Optical </a:t>
            </a:r>
            <a:r>
              <a:rPr lang="en-US" sz="2400" dirty="0" err="1">
                <a:effectLst/>
                <a:latin typeface="Calibri" panose="020F0502020204030204" pitchFamily="34" charset="0"/>
                <a:ea typeface="Calibri" panose="020F0502020204030204" pitchFamily="34" charset="0"/>
                <a:cs typeface="Times New Roman" panose="02020603050405020304" pitchFamily="18" charset="0"/>
              </a:rPr>
              <a:t>Groundwires</a:t>
            </a:r>
            <a:r>
              <a:rPr lang="en-US" sz="2400" dirty="0">
                <a:effectLst/>
                <a:latin typeface="Calibri" panose="020F0502020204030204" pitchFamily="34" charset="0"/>
                <a:ea typeface="Calibri" panose="020F0502020204030204" pitchFamily="34" charset="0"/>
                <a:cs typeface="Times New Roman" panose="02020603050405020304" pitchFamily="18" charset="0"/>
              </a:rPr>
              <a:t> and conductors into place and secure</a:t>
            </a:r>
          </a:p>
          <a:p>
            <a:pPr marL="742950" marR="0" lvl="1" indent="-285750">
              <a:lnSpc>
                <a:spcPct val="107000"/>
              </a:lnSpc>
              <a:spcBef>
                <a:spcPts val="0"/>
              </a:spcBef>
              <a:spcAft>
                <a:spcPts val="0"/>
              </a:spcAft>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Phase 6 – Restoration and monitoring for stabilization. </a:t>
            </a:r>
            <a:endParaRPr lang="en-US" sz="2400" dirty="0">
              <a:latin typeface="Calibri" panose="020F0502020204030204" pitchFamily="34" charset="0"/>
              <a:ea typeface="Calibri" panose="020F0502020204030204" pitchFamily="34" charset="0"/>
              <a:cs typeface="Times New Roman" panose="02020603050405020304" pitchFamily="18" charset="0"/>
            </a:endParaRPr>
          </a:p>
          <a:p>
            <a:pPr marR="0" lvl="1">
              <a:lnSpc>
                <a:spcPct val="107000"/>
              </a:lnSpc>
              <a:spcBef>
                <a:spcPts val="0"/>
              </a:spcBef>
              <a:spcAft>
                <a:spcPts val="0"/>
              </a:spcAft>
            </a:pP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pPr>
            <a:r>
              <a:rPr lang="en-US" sz="2400" dirty="0">
                <a:latin typeface="Calibri" panose="020F0502020204030204" pitchFamily="34" charset="0"/>
                <a:ea typeface="Calibri" panose="020F0502020204030204" pitchFamily="34" charset="0"/>
                <a:cs typeface="Times New Roman" panose="02020603050405020304" pitchFamily="18" charset="0"/>
              </a:rPr>
              <a:t>Construction Schedule </a:t>
            </a:r>
          </a:p>
          <a:p>
            <a:pPr marL="800100" lvl="1" indent="-342900">
              <a:lnSpc>
                <a:spcPct val="107000"/>
              </a:lnSpc>
              <a:buFont typeface="Courier New" panose="02070309020205020404" pitchFamily="49" charset="0"/>
              <a:buChar char="o"/>
            </a:pPr>
            <a:r>
              <a:rPr lang="en-US" sz="2400" dirty="0">
                <a:effectLst/>
                <a:latin typeface="Calibri" panose="020F0502020204030204" pitchFamily="34" charset="0"/>
                <a:ea typeface="Calibri" panose="020F0502020204030204" pitchFamily="34" charset="0"/>
                <a:cs typeface="Times New Roman" panose="02020603050405020304" pitchFamily="18" charset="0"/>
              </a:rPr>
              <a:t>Construction anticipated to begin Fall 2024 an</a:t>
            </a:r>
            <a:r>
              <a:rPr lang="en-US" sz="2400" dirty="0">
                <a:latin typeface="Calibri" panose="020F0502020204030204" pitchFamily="34" charset="0"/>
                <a:ea typeface="Calibri" panose="020F0502020204030204" pitchFamily="34" charset="0"/>
                <a:cs typeface="Times New Roman" panose="02020603050405020304" pitchFamily="18" charset="0"/>
              </a:rPr>
              <a:t>d extend approximately one year</a:t>
            </a:r>
            <a:endParaRPr lang="en-US" sz="2400" dirty="0">
              <a:effectLst/>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defRPr/>
            </a:pPr>
            <a:endParaRPr lang="en-US" dirty="0">
              <a:solidFill>
                <a:prstClr val="black"/>
              </a:solidFill>
              <a:latin typeface="Calibri" panose="020F0502020204030204"/>
            </a:endParaRPr>
          </a:p>
          <a:p>
            <a:pPr marL="285750" indent="-285750">
              <a:buFont typeface="Arial" panose="020B0604020202020204" pitchFamily="34" charset="0"/>
              <a:buChar char="•"/>
              <a:defRPr/>
            </a:pPr>
            <a:endParaRPr lang="en-US" dirty="0">
              <a:solidFill>
                <a:prstClr val="black"/>
              </a:solidFill>
              <a:latin typeface="Calibri" panose="020F0502020204030204"/>
            </a:endParaRPr>
          </a:p>
        </p:txBody>
      </p:sp>
      <p:pic>
        <p:nvPicPr>
          <p:cNvPr id="9" name="Picture 8" descr="A large black and red tractor in a grassy area&#10;&#10;Description automatically generated">
            <a:extLst>
              <a:ext uri="{FF2B5EF4-FFF2-40B4-BE49-F238E27FC236}">
                <a16:creationId xmlns:a16="http://schemas.microsoft.com/office/drawing/2014/main" id="{ADD7A686-9B92-C6D6-735C-2E4B2F273256}"/>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36100" y="2693550"/>
            <a:ext cx="5892800" cy="4419600"/>
          </a:xfrm>
          <a:prstGeom prst="rect">
            <a:avLst/>
          </a:prstGeom>
        </p:spPr>
      </p:pic>
      <p:sp>
        <p:nvSpPr>
          <p:cNvPr id="10" name="TextBox 9">
            <a:extLst>
              <a:ext uri="{FF2B5EF4-FFF2-40B4-BE49-F238E27FC236}">
                <a16:creationId xmlns:a16="http://schemas.microsoft.com/office/drawing/2014/main" id="{1E33B22D-4CA3-9A14-57FC-FEE0986949BE}"/>
              </a:ext>
            </a:extLst>
          </p:cNvPr>
          <p:cNvSpPr txBox="1"/>
          <p:nvPr/>
        </p:nvSpPr>
        <p:spPr>
          <a:xfrm>
            <a:off x="10058400" y="7364850"/>
            <a:ext cx="4648200" cy="584775"/>
          </a:xfrm>
          <a:prstGeom prst="rect">
            <a:avLst/>
          </a:prstGeom>
          <a:noFill/>
        </p:spPr>
        <p:txBody>
          <a:bodyPr wrap="square" rtlCol="0">
            <a:spAutoFit/>
          </a:bodyPr>
          <a:lstStyle/>
          <a:p>
            <a:pPr algn="ctr"/>
            <a:r>
              <a:rPr lang="en-US" sz="1600" dirty="0"/>
              <a:t>Timber matting installation on a transmission line in Tamworth, NH</a:t>
            </a:r>
          </a:p>
        </p:txBody>
      </p:sp>
    </p:spTree>
    <p:extLst>
      <p:ext uri="{BB962C8B-B14F-4D97-AF65-F5344CB8AC3E}">
        <p14:creationId xmlns:p14="http://schemas.microsoft.com/office/powerpoint/2010/main" val="323953727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533400" y="381000"/>
            <a:ext cx="7886700" cy="1325563"/>
          </a:xfrm>
        </p:spPr>
        <p:txBody>
          <a:bodyPr/>
          <a:lstStyle/>
          <a:p>
            <a:r>
              <a:rPr lang="en-US" b="1" dirty="0">
                <a:solidFill>
                  <a:schemeClr val="bg1"/>
                </a:solidFill>
                <a:latin typeface="Calibri"/>
                <a:cs typeface="Calibri"/>
              </a:rPr>
              <a:t>Wetland Impacts</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6492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8</a:t>
            </a:fld>
            <a:endParaRPr lang="en-US" dirty="0">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93ACE9FE-3B09-DB0E-65EF-5F0B949EB596}"/>
              </a:ext>
            </a:extLst>
          </p:cNvPr>
          <p:cNvSpPr txBox="1"/>
          <p:nvPr/>
        </p:nvSpPr>
        <p:spPr>
          <a:xfrm>
            <a:off x="685800" y="1981200"/>
            <a:ext cx="12954000" cy="6370975"/>
          </a:xfrm>
          <a:prstGeom prst="rect">
            <a:avLst/>
          </a:prstGeom>
          <a:noFill/>
        </p:spPr>
        <p:txBody>
          <a:bodyPr wrap="square" lIns="91440" tIns="45720" rIns="91440" bIns="45720" rtlCol="0" anchor="t">
            <a:spAutoFit/>
          </a:bodyPr>
          <a:lstStyle/>
          <a:p>
            <a:pPr marL="285750" indent="-285750">
              <a:buFont typeface="Arial" panose="020B0604020202020204" pitchFamily="34" charset="0"/>
              <a:buChar char="•"/>
            </a:pPr>
            <a:r>
              <a:rPr lang="en-US" sz="2400" b="1" dirty="0"/>
              <a:t>Temporary Wetland Matting: </a:t>
            </a:r>
            <a:r>
              <a:rPr lang="en-US" sz="2400" dirty="0"/>
              <a:t>468,776 square feet (~10.76 acres) of timber mats proposed to be installed in wetlands to provide access to structures along the full length of the ROW.</a:t>
            </a:r>
          </a:p>
          <a:p>
            <a:endParaRPr lang="en-US" sz="2400" dirty="0">
              <a:cs typeface="Calibri"/>
            </a:endParaRPr>
          </a:p>
          <a:p>
            <a:pPr marL="285750" indent="-285750">
              <a:buFont typeface="Arial" panose="020B0604020202020204" pitchFamily="34" charset="0"/>
              <a:buChar char="•"/>
            </a:pPr>
            <a:r>
              <a:rPr lang="en-US" sz="2400" b="1" dirty="0"/>
              <a:t>Permanent Impacts: </a:t>
            </a:r>
            <a:endParaRPr lang="en-US" sz="2400" b="1" dirty="0">
              <a:cs typeface="Calibri"/>
            </a:endParaRPr>
          </a:p>
          <a:p>
            <a:pPr marL="742950" lvl="1" indent="-285750">
              <a:buFont typeface="Arial" panose="020B0604020202020204" pitchFamily="34" charset="0"/>
              <a:buChar char="•"/>
            </a:pPr>
            <a:r>
              <a:rPr lang="en-US" sz="2400" b="1" dirty="0"/>
              <a:t>Poles within wetlands:</a:t>
            </a:r>
            <a:r>
              <a:rPr lang="en-US" sz="2400" dirty="0"/>
              <a:t> 1,275 square feet of permanent impacts associated with pole installation in wetlands </a:t>
            </a:r>
            <a:endParaRPr lang="en-US" sz="2400" dirty="0">
              <a:cs typeface="Calibri"/>
            </a:endParaRPr>
          </a:p>
          <a:p>
            <a:pPr marL="1200150" lvl="2" indent="-285750">
              <a:buFont typeface="Wingdings" panose="020B0604020202020204" pitchFamily="34" charset="0"/>
              <a:buChar char="§"/>
            </a:pPr>
            <a:r>
              <a:rPr lang="en-US" sz="2400" dirty="0"/>
              <a:t>100 square feet of permanent impacts within a PRA wetland adjacent to a Tier3+ stream (Wetland SH-25) associated with drilling disturbance and backfilling for new poles.</a:t>
            </a:r>
            <a:endParaRPr lang="en-US" sz="2400" dirty="0">
              <a:cs typeface="Calibri" panose="020F0502020204030204"/>
            </a:endParaRPr>
          </a:p>
          <a:p>
            <a:pPr marL="742950" lvl="1" indent="-285750">
              <a:buFont typeface="Arial" panose="020B0604020202020204" pitchFamily="34" charset="0"/>
              <a:buChar char="•"/>
            </a:pPr>
            <a:r>
              <a:rPr lang="en-US" sz="2400" b="1" dirty="0"/>
              <a:t>Temporary Wetland Grading: </a:t>
            </a:r>
            <a:r>
              <a:rPr lang="en-US" sz="2400" dirty="0"/>
              <a:t>400 sq. ft. in Wetland SH-46.1</a:t>
            </a:r>
            <a:endParaRPr lang="en-US" sz="2400" dirty="0">
              <a:cs typeface="Calibri"/>
            </a:endParaRPr>
          </a:p>
          <a:p>
            <a:pPr marL="1200150" lvl="2" indent="-285750">
              <a:buFont typeface="Wingdings" panose="020B0604020202020204" pitchFamily="34" charset="0"/>
              <a:buChar char="§"/>
            </a:pPr>
            <a:r>
              <a:rPr lang="en-US" sz="2400" dirty="0"/>
              <a:t>Organic soils to be removed and temporarily stockpiled out of jurisdiction to be used to restore wetlands after construction. Filter fabric to be placed in proposed access as a barrier for placement of stone for a temporary road base. Stone to be removed and restore wetland to preexisting grades to the greatest extent.</a:t>
            </a:r>
          </a:p>
          <a:p>
            <a:pPr lvl="2"/>
            <a:endParaRPr lang="en-US" sz="2400" dirty="0"/>
          </a:p>
          <a:p>
            <a:pPr marL="285750" indent="-285750">
              <a:buFont typeface="Arial" panose="020B0604020202020204" pitchFamily="34" charset="0"/>
              <a:buChar char="•"/>
            </a:pPr>
            <a:r>
              <a:rPr lang="en-US" sz="2400" dirty="0"/>
              <a:t>Impacts to the bed and banks of streams will be avoided. Streams will be spanned and/or follow the Utility BMP Manual.</a:t>
            </a:r>
          </a:p>
          <a:p>
            <a:pPr marL="285750" indent="-285750">
              <a:buFont typeface="Arial" panose="020B0604020202020204" pitchFamily="34" charset="0"/>
              <a:buChar char="•"/>
            </a:pPr>
            <a:r>
              <a:rPr lang="en-US" sz="2400" dirty="0"/>
              <a:t>Vernal pool depressions will be avoided.</a:t>
            </a:r>
          </a:p>
        </p:txBody>
      </p:sp>
    </p:spTree>
    <p:extLst>
      <p:ext uri="{BB962C8B-B14F-4D97-AF65-F5344CB8AC3E}">
        <p14:creationId xmlns:p14="http://schemas.microsoft.com/office/powerpoint/2010/main" val="15666451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B96AC374-BFAA-4710-A16F-BF7027291E7E}"/>
              </a:ext>
            </a:extLst>
          </p:cNvPr>
          <p:cNvSpPr>
            <a:spLocks noGrp="1"/>
          </p:cNvSpPr>
          <p:nvPr>
            <p:ph type="title"/>
          </p:nvPr>
        </p:nvSpPr>
        <p:spPr>
          <a:xfrm>
            <a:off x="457200" y="457200"/>
            <a:ext cx="7886700" cy="1325563"/>
          </a:xfrm>
        </p:spPr>
        <p:txBody>
          <a:bodyPr>
            <a:normAutofit fontScale="90000"/>
          </a:bodyPr>
          <a:lstStyle/>
          <a:p>
            <a:r>
              <a:rPr lang="en-US" b="1" dirty="0">
                <a:solidFill>
                  <a:schemeClr val="bg1"/>
                </a:solidFill>
                <a:latin typeface="Calibri"/>
                <a:cs typeface="Calibri"/>
              </a:rPr>
              <a:t>Avoidance and Minimization</a:t>
            </a:r>
            <a:endParaRPr lang="en-US" b="1" dirty="0">
              <a:solidFill>
                <a:schemeClr val="bg1"/>
              </a:solidFill>
            </a:endParaRPr>
          </a:p>
        </p:txBody>
      </p:sp>
      <p:sp>
        <p:nvSpPr>
          <p:cNvPr id="2" name="Slide Number Placeholder 3">
            <a:extLst>
              <a:ext uri="{FF2B5EF4-FFF2-40B4-BE49-F238E27FC236}">
                <a16:creationId xmlns:a16="http://schemas.microsoft.com/office/drawing/2014/main" id="{9724D581-FB18-46B6-AEE2-7C1D916C276B}"/>
              </a:ext>
            </a:extLst>
          </p:cNvPr>
          <p:cNvSpPr>
            <a:spLocks noGrp="1"/>
          </p:cNvSpPr>
          <p:nvPr>
            <p:ph type="sldNum" sz="quarter" idx="12"/>
          </p:nvPr>
        </p:nvSpPr>
        <p:spPr>
          <a:xfrm>
            <a:off x="12649200" y="9067800"/>
            <a:ext cx="2459566" cy="523875"/>
          </a:xfrm>
        </p:spPr>
        <p:txBody>
          <a:bodyPr/>
          <a:lstStyle/>
          <a:p>
            <a:pPr>
              <a:defRPr/>
            </a:pPr>
            <a:fld id="{34923E72-0F48-448E-B31B-3B76C66B7AC5}" type="slidenum">
              <a:rPr lang="en-US">
                <a:solidFill>
                  <a:prstClr val="black">
                    <a:tint val="75000"/>
                  </a:prstClr>
                </a:solidFill>
                <a:latin typeface="Calibri" panose="020F0502020204030204"/>
              </a:rPr>
              <a:pPr>
                <a:defRPr/>
              </a:pPr>
              <a:t>9</a:t>
            </a:fld>
            <a:endParaRPr lang="en-US">
              <a:solidFill>
                <a:prstClr val="black">
                  <a:tint val="75000"/>
                </a:prstClr>
              </a:solidFill>
              <a:latin typeface="Calibri" panose="020F0502020204030204"/>
            </a:endParaRPr>
          </a:p>
        </p:txBody>
      </p:sp>
      <p:sp>
        <p:nvSpPr>
          <p:cNvPr id="3" name="TextBox 2">
            <a:extLst>
              <a:ext uri="{FF2B5EF4-FFF2-40B4-BE49-F238E27FC236}">
                <a16:creationId xmlns:a16="http://schemas.microsoft.com/office/drawing/2014/main" id="{58F7C4EE-BE41-DC43-946B-525CD0EE7CFC}"/>
              </a:ext>
            </a:extLst>
          </p:cNvPr>
          <p:cNvSpPr txBox="1"/>
          <p:nvPr/>
        </p:nvSpPr>
        <p:spPr>
          <a:xfrm>
            <a:off x="304800" y="2051149"/>
            <a:ext cx="7886700" cy="7540526"/>
          </a:xfrm>
          <a:prstGeom prst="rect">
            <a:avLst/>
          </a:prstGeom>
          <a:noFill/>
        </p:spPr>
        <p:txBody>
          <a:bodyPr wrap="square" rtlCol="0">
            <a:spAutoFit/>
          </a:bodyPr>
          <a:lstStyle/>
          <a:p>
            <a:pPr marL="285750" indent="-285750">
              <a:buFont typeface="Arial" panose="020B0604020202020204" pitchFamily="34" charset="0"/>
              <a:buChar char="•"/>
            </a:pPr>
            <a:r>
              <a:rPr lang="en-US" sz="2200" dirty="0"/>
              <a:t>Where possible, cross wetlands at narrowest location</a:t>
            </a:r>
          </a:p>
          <a:p>
            <a:pPr marL="742950" lvl="1" indent="-285750">
              <a:buFont typeface="Arial" panose="020B0604020202020204" pitchFamily="34" charset="0"/>
              <a:buChar char="•"/>
            </a:pPr>
            <a:r>
              <a:rPr lang="en-US" sz="2200" dirty="0"/>
              <a:t>Low distribution lines and steep topography within the ROW sometimes prevent this</a:t>
            </a:r>
          </a:p>
          <a:p>
            <a:pPr lvl="1"/>
            <a:endParaRPr lang="en-US" sz="2200" dirty="0"/>
          </a:p>
          <a:p>
            <a:pPr marL="285750" indent="-285750">
              <a:buFont typeface="Arial" panose="020B0604020202020204" pitchFamily="34" charset="0"/>
              <a:buChar char="•"/>
            </a:pPr>
            <a:r>
              <a:rPr lang="en-US" sz="2200" dirty="0"/>
              <a:t>Where landowner permission allows, utilize off-ROW access roads to avoid and minimize resource crossings</a:t>
            </a:r>
          </a:p>
          <a:p>
            <a:endParaRPr lang="en-US" sz="2200" dirty="0"/>
          </a:p>
          <a:p>
            <a:pPr marL="285750" indent="-285750">
              <a:buFont typeface="Arial" panose="020B0604020202020204" pitchFamily="34" charset="0"/>
              <a:buChar char="•"/>
            </a:pPr>
            <a:r>
              <a:rPr lang="en-US" sz="2200" dirty="0"/>
              <a:t>Consider wetland functions and values in project design</a:t>
            </a:r>
          </a:p>
          <a:p>
            <a:pPr marL="742950" lvl="1" indent="-285750">
              <a:buFont typeface="Arial" panose="020B0604020202020204" pitchFamily="34" charset="0"/>
              <a:buChar char="•"/>
            </a:pPr>
            <a:r>
              <a:rPr lang="en-US" sz="2200" dirty="0"/>
              <a:t>Where possible, avoid open or flowing water and wildlife habitat, such as vernal pools</a:t>
            </a:r>
          </a:p>
          <a:p>
            <a:pPr lvl="1"/>
            <a:endParaRPr lang="en-US" sz="2200" dirty="0"/>
          </a:p>
          <a:p>
            <a:pPr marL="285750" indent="-285750">
              <a:buFont typeface="Arial" panose="020B0604020202020204" pitchFamily="34" charset="0"/>
              <a:buChar char="•"/>
            </a:pPr>
            <a:r>
              <a:rPr lang="en-US" sz="2200" dirty="0"/>
              <a:t>Where possible, follow previously used access routes and/or existing trails to minimize new disturbances within wetlands, while also considering the recreation use of the area (snowmobile trails, hiking trails, OHRV trails)</a:t>
            </a:r>
          </a:p>
          <a:p>
            <a:endParaRPr lang="en-US" sz="2200" dirty="0"/>
          </a:p>
          <a:p>
            <a:pPr marL="285750" indent="-285750">
              <a:buFont typeface="Arial" panose="020B0604020202020204" pitchFamily="34" charset="0"/>
              <a:buChar char="•"/>
            </a:pPr>
            <a:r>
              <a:rPr lang="en-US" sz="2200" dirty="0"/>
              <a:t>Avoidance and minimization specific comments from NHDES, received in the RFMI, were incorporated into the project plans where possible</a:t>
            </a:r>
          </a:p>
          <a:p>
            <a:pPr marL="742950" lvl="1" indent="-285750">
              <a:buFont typeface="Arial" panose="020B0604020202020204" pitchFamily="34" charset="0"/>
              <a:buChar char="•"/>
            </a:pPr>
            <a:r>
              <a:rPr lang="en-US" sz="2200" dirty="0"/>
              <a:t>Temporary wetland matting impacts have been reduced by approximately 8,058 sq. ft. by removing access between proposed Structures 358 and 359 in Wetland SH-25</a:t>
            </a:r>
          </a:p>
        </p:txBody>
      </p:sp>
      <p:pic>
        <p:nvPicPr>
          <p:cNvPr id="4" name="Picture 3" descr="A picture containing outdoor, grass, cloud, tree&#10;&#10;Description automatically generated">
            <a:extLst>
              <a:ext uri="{FF2B5EF4-FFF2-40B4-BE49-F238E27FC236}">
                <a16:creationId xmlns:a16="http://schemas.microsoft.com/office/drawing/2014/main" id="{D0BBB39D-FB66-E28B-AFC1-329589B6DC28}"/>
              </a:ext>
            </a:extLst>
          </p:cNvPr>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8191500" y="2362200"/>
            <a:ext cx="7211714" cy="5410200"/>
          </a:xfrm>
          <a:prstGeom prst="rect">
            <a:avLst/>
          </a:prstGeom>
          <a:noFill/>
          <a:ln>
            <a:noFill/>
          </a:ln>
        </p:spPr>
      </p:pic>
      <p:sp>
        <p:nvSpPr>
          <p:cNvPr id="5" name="TextBox 4">
            <a:extLst>
              <a:ext uri="{FF2B5EF4-FFF2-40B4-BE49-F238E27FC236}">
                <a16:creationId xmlns:a16="http://schemas.microsoft.com/office/drawing/2014/main" id="{55D88317-E3F2-5DC0-3870-85892E03F16B}"/>
              </a:ext>
            </a:extLst>
          </p:cNvPr>
          <p:cNvSpPr txBox="1"/>
          <p:nvPr/>
        </p:nvSpPr>
        <p:spPr>
          <a:xfrm>
            <a:off x="8991600" y="7751802"/>
            <a:ext cx="5638800" cy="369332"/>
          </a:xfrm>
          <a:prstGeom prst="rect">
            <a:avLst/>
          </a:prstGeom>
          <a:noFill/>
        </p:spPr>
        <p:txBody>
          <a:bodyPr wrap="square" rtlCol="0">
            <a:spAutoFit/>
          </a:bodyPr>
          <a:lstStyle/>
          <a:p>
            <a:pPr algn="ctr"/>
            <a:r>
              <a:rPr lang="en-US" sz="1600" dirty="0"/>
              <a:t>View of existing Structure 354 within Wetland SH-25</a:t>
            </a:r>
            <a:r>
              <a:rPr lang="en-US" dirty="0"/>
              <a:t>. </a:t>
            </a:r>
          </a:p>
        </p:txBody>
      </p:sp>
    </p:spTree>
    <p:extLst>
      <p:ext uri="{BB962C8B-B14F-4D97-AF65-F5344CB8AC3E}">
        <p14:creationId xmlns:p14="http://schemas.microsoft.com/office/powerpoint/2010/main" val="265790077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DDA4CF171024843AB70769BBAB61D2C" ma:contentTypeVersion="15" ma:contentTypeDescription="Create a new document." ma:contentTypeScope="" ma:versionID="17e801ca762b292a3a70bdbd4a3d11b4">
  <xsd:schema xmlns:xsd="http://www.w3.org/2001/XMLSchema" xmlns:xs="http://www.w3.org/2001/XMLSchema" xmlns:p="http://schemas.microsoft.com/office/2006/metadata/properties" xmlns:ns2="5c6fa993-a20b-4c9b-a6ca-2f978f91e717" xmlns:ns3="a0ef6d29-d2b7-4e85-aed1-7cb1ce2d2cb7" targetNamespace="http://schemas.microsoft.com/office/2006/metadata/properties" ma:root="true" ma:fieldsID="62a5aa90e0f910a5f40c0317204d3fb4" ns2:_="" ns3:_="">
    <xsd:import namespace="5c6fa993-a20b-4c9b-a6ca-2f978f91e717"/>
    <xsd:import namespace="a0ef6d29-d2b7-4e85-aed1-7cb1ce2d2cb7"/>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LengthInSeconds" minOccurs="0"/>
                <xsd:element ref="ns3:lcf76f155ced4ddcb4097134ff3c332f" minOccurs="0"/>
                <xsd:element ref="ns2:TaxCatchAll" minOccurs="0"/>
                <xsd:element ref="ns3:MediaServiceObjectDetectorVersions" minOccurs="0"/>
                <xsd:element ref="ns3:MediaServiceLocation" minOccurs="0"/>
                <xsd:element ref="ns3:MediaServiceGenerationTime" minOccurs="0"/>
                <xsd:element ref="ns3:MediaServiceEventHashCode" minOccurs="0"/>
                <xsd:element ref="ns3:MediaServiceOCR" minOccurs="0"/>
                <xsd:element ref="ns3: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c6fa993-a20b-4c9b-a6ca-2f978f91e717"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internalName="SharedWithDetails" ma:readOnly="true">
      <xsd:simpleType>
        <xsd:restriction base="dms:Note">
          <xsd:maxLength value="255"/>
        </xsd:restriction>
      </xsd:simpleType>
    </xsd:element>
    <xsd:element name="TaxCatchAll" ma:index="16" nillable="true" ma:displayName="Taxonomy Catch All Column" ma:hidden="true" ma:list="{083cecf6-81b8-4c0a-b39e-f6562c4abe38}" ma:internalName="TaxCatchAll" ma:showField="CatchAllData" ma:web="5c6fa993-a20b-4c9b-a6ca-2f978f91e717">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a0ef6d29-d2b7-4e85-aed1-7cb1ce2d2cb7" elementFormDefault="qualified">
    <xsd:import namespace="http://schemas.microsoft.com/office/2006/documentManagement/types"/>
    <xsd:import namespace="http://schemas.microsoft.com/office/infopath/2007/PartnerControls"/>
    <xsd:element name="MediaServiceMetadata" ma:index="10" nillable="true" ma:displayName="MediaServiceMetadata" ma:hidden="true" ma:internalName="MediaServiceMetadata" ma:readOnly="true">
      <xsd:simpleType>
        <xsd:restriction base="dms:Note"/>
      </xsd:simpleType>
    </xsd:element>
    <xsd:element name="MediaServiceFastMetadata" ma:index="11"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dexed="true" ma:internalName="MediaServiceDateTaken" ma:readOnly="true">
      <xsd:simpleType>
        <xsd:restriction base="dms:Text"/>
      </xsd:simpleType>
    </xsd:element>
    <xsd:element name="MediaLengthInSeconds" ma:index="13" nillable="true" ma:displayName="MediaLengthInSeconds" ma:hidden="true" ma:internalName="MediaLengthInSeconds" ma:readOnly="true">
      <xsd:simpleType>
        <xsd:restriction base="dms:Unknown"/>
      </xsd:simpleType>
    </xsd:element>
    <xsd:element name="lcf76f155ced4ddcb4097134ff3c332f" ma:index="15" nillable="true" ma:taxonomy="true" ma:internalName="lcf76f155ced4ddcb4097134ff3c332f" ma:taxonomyFieldName="MediaServiceImageTags" ma:displayName="Image Tags" ma:readOnly="false" ma:fieldId="{5cf76f15-5ced-4ddc-b409-7134ff3c332f}" ma:taxonomyMulti="true" ma:sspId="8c73404c-21bf-4c61-9cc0-b139490ad1d8"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17" nillable="true" ma:displayName="MediaServiceObjectDetectorVersions" ma:hidden="true" ma:indexed="true" ma:internalName="MediaServiceObjectDetectorVersions" ma:readOnly="true">
      <xsd:simpleType>
        <xsd:restriction base="dms:Text"/>
      </xsd:simpleType>
    </xsd:element>
    <xsd:element name="MediaServiceLocation" ma:index="18" nillable="true" ma:displayName="Location" ma:indexed="true" ma:internalName="MediaServiceLocation" ma:readOnly="true">
      <xsd:simpleType>
        <xsd:restriction base="dms:Text"/>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OCR" ma:index="21" nillable="true" ma:displayName="Extracted Text" ma:internalName="MediaServiceOCR" ma:readOnly="true">
      <xsd:simpleType>
        <xsd:restriction base="dms:Note">
          <xsd:maxLength value="255"/>
        </xsd:restriction>
      </xsd:simpleType>
    </xsd:element>
    <xsd:element name="MediaServiceSearchProperties" ma:index="22" nillable="true" ma:displayName="MediaServiceSearchProperties" ma:hidden="true" ma:internalName="MediaServiceSearchProperties"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a0ef6d29-d2b7-4e85-aed1-7cb1ce2d2cb7">
      <Terms xmlns="http://schemas.microsoft.com/office/infopath/2007/PartnerControls"/>
    </lcf76f155ced4ddcb4097134ff3c332f>
    <TaxCatchAll xmlns="5c6fa993-a20b-4c9b-a6ca-2f978f91e717"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5963348A-3271-4D9E-82EE-0A9AFDEA94F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c6fa993-a20b-4c9b-a6ca-2f978f91e717"/>
    <ds:schemaRef ds:uri="a0ef6d29-d2b7-4e85-aed1-7cb1ce2d2c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9BF3E7A0-694A-4669-A651-622040A8CBEB}">
  <ds:schemaRefs>
    <ds:schemaRef ds:uri="http://schemas.microsoft.com/office/2006/metadata/properties"/>
    <ds:schemaRef ds:uri="http://schemas.microsoft.com/office/infopath/2007/PartnerControls"/>
    <ds:schemaRef ds:uri="a0ef6d29-d2b7-4e85-aed1-7cb1ce2d2cb7"/>
    <ds:schemaRef ds:uri="5c6fa993-a20b-4c9b-a6ca-2f978f91e717"/>
  </ds:schemaRefs>
</ds:datastoreItem>
</file>

<file path=customXml/itemProps3.xml><?xml version="1.0" encoding="utf-8"?>
<ds:datastoreItem xmlns:ds="http://schemas.openxmlformats.org/officeDocument/2006/customXml" ds:itemID="{57144BC6-CA91-4A26-B070-84942B6D874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Office 2013 - 2022 Theme</Template>
  <TotalTime>2947</TotalTime>
  <Words>1778</Words>
  <Application>Microsoft Office PowerPoint</Application>
  <PresentationFormat>Custom</PresentationFormat>
  <Paragraphs>165</Paragraphs>
  <Slides>14</Slides>
  <Notes>13</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14</vt:i4>
      </vt:variant>
    </vt:vector>
  </HeadingPairs>
  <TitlesOfParts>
    <vt:vector size="24" baseType="lpstr">
      <vt:lpstr>Arial</vt:lpstr>
      <vt:lpstr>Arial Black</vt:lpstr>
      <vt:lpstr>Calibri</vt:lpstr>
      <vt:lpstr>Calibri Light</vt:lpstr>
      <vt:lpstr>Courier New</vt:lpstr>
      <vt:lpstr>Franklin Gothic Book</vt:lpstr>
      <vt:lpstr>Helvetica</vt:lpstr>
      <vt:lpstr>Times New Roman</vt:lpstr>
      <vt:lpstr>Wingdings</vt:lpstr>
      <vt:lpstr>Office Theme</vt:lpstr>
      <vt:lpstr>Eversource Woodstock to Sugar Hill (X178-2) Project – Phase 1 Existing X178-2 Transmission Line (Woodstock, Easton and Sugar Hill, New Hampshire) </vt:lpstr>
      <vt:lpstr>Project Team</vt:lpstr>
      <vt:lpstr>Project Overview A safer, more resilient, more reliable system </vt:lpstr>
      <vt:lpstr>Field Surveys</vt:lpstr>
      <vt:lpstr>Project Permitting</vt:lpstr>
      <vt:lpstr>Agency Consultation</vt:lpstr>
      <vt:lpstr>Construction Sequence</vt:lpstr>
      <vt:lpstr>Wetland Impacts</vt:lpstr>
      <vt:lpstr>Avoidance and Minimization</vt:lpstr>
      <vt:lpstr>Wetland Matting</vt:lpstr>
      <vt:lpstr>Wetland Matting Monitoring and Tracking</vt:lpstr>
      <vt:lpstr>Proposed Mitigation</vt:lpstr>
      <vt:lpstr>Environmental Compliance Monitoring</vt:lpstr>
      <vt:lpstr>Public Outreach</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Eversource Whitefield to Berlin (S136) Project Existing S136 Transmission Line (Whitefield, Jefferson, Randolph, Gorham, Berlin, New Hampshire)</dc:title>
  <dc:creator>Tetreau, Thomas</dc:creator>
  <cp:lastModifiedBy>Barker-Jobin, Amanda</cp:lastModifiedBy>
  <cp:revision>62</cp:revision>
  <cp:lastPrinted>2024-02-15T14:47:49Z</cp:lastPrinted>
  <dcterms:created xsi:type="dcterms:W3CDTF">2024-02-05T16:17:34Z</dcterms:created>
  <dcterms:modified xsi:type="dcterms:W3CDTF">2024-06-21T12:23:32Z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0x010100FDDA4CF171024843AB70769BBAB61D2C</vt:lpwstr>
  </property>
  <property fmtid="{D5CDD505-2E9C-101B-9397-08002B2CF9AE}" pid="3" name="MediaServiceImageTags">
    <vt:lpwstr/>
  </property>
</Properties>
</file>