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3" r:id="rId3"/>
    <p:sldId id="264" r:id="rId4"/>
    <p:sldId id="265" r:id="rId5"/>
    <p:sldId id="259" r:id="rId6"/>
    <p:sldId id="263" r:id="rId7"/>
    <p:sldId id="268" r:id="rId8"/>
    <p:sldId id="267" r:id="rId9"/>
    <p:sldId id="269" r:id="rId10"/>
    <p:sldId id="270" r:id="rId11"/>
    <p:sldId id="271" r:id="rId12"/>
    <p:sldId id="266" r:id="rId13"/>
    <p:sldId id="274" r:id="rId14"/>
    <p:sldId id="275" r:id="rId15"/>
    <p:sldId id="276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BACD44-91B2-4DAA-8AE4-4E4B3E024F7D}" type="doc">
      <dgm:prSet loTypeId="urn:microsoft.com/office/officeart/2005/8/layout/default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62628511-D2DA-4C76-B694-584635539C6F}">
      <dgm:prSet custT="1"/>
      <dgm:spPr/>
      <dgm:t>
        <a:bodyPr/>
        <a:lstStyle/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Facilitates future discussions and planning on how to best utilize the limited available park space inside the Summit Circle </a:t>
          </a:r>
        </a:p>
      </dgm:t>
    </dgm:pt>
    <dgm:pt modelId="{415523F1-12D0-4B3C-9090-952D7DE3F8AF}" type="parTrans" cxnId="{4A45579D-F8E4-4A69-B740-A2920FA4D559}">
      <dgm:prSet/>
      <dgm:spPr/>
      <dgm:t>
        <a:bodyPr/>
        <a:lstStyle/>
        <a:p>
          <a:endParaRPr lang="en-US"/>
        </a:p>
      </dgm:t>
    </dgm:pt>
    <dgm:pt modelId="{46E9F9D4-2F03-44E0-938F-A977ACA79234}" type="sibTrans" cxnId="{4A45579D-F8E4-4A69-B740-A2920FA4D559}">
      <dgm:prSet/>
      <dgm:spPr/>
      <dgm:t>
        <a:bodyPr/>
        <a:lstStyle/>
        <a:p>
          <a:endParaRPr lang="en-US"/>
        </a:p>
      </dgm:t>
    </dgm:pt>
    <dgm:pt modelId="{68240C96-FB7A-454B-976B-543CF133FB11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Significantly reduces congestion and development pressure within the Summit Circle</a:t>
          </a:r>
        </a:p>
      </dgm:t>
    </dgm:pt>
    <dgm:pt modelId="{1D623E81-D513-4550-9EEA-E8161AB6FC21}" type="parTrans" cxnId="{9574918E-123C-4751-9E6B-551376063CF2}">
      <dgm:prSet/>
      <dgm:spPr/>
      <dgm:t>
        <a:bodyPr/>
        <a:lstStyle/>
        <a:p>
          <a:endParaRPr lang="en-US"/>
        </a:p>
      </dgm:t>
    </dgm:pt>
    <dgm:pt modelId="{BC013B9A-F666-435B-AB4A-8D7AE794E1AE}" type="sibTrans" cxnId="{9574918E-123C-4751-9E6B-551376063CF2}">
      <dgm:prSet/>
      <dgm:spPr/>
      <dgm:t>
        <a:bodyPr/>
        <a:lstStyle/>
        <a:p>
          <a:endParaRPr lang="en-US"/>
        </a:p>
      </dgm:t>
    </dgm:pt>
    <dgm:pt modelId="{2D4770F8-3D4F-4BA1-92B3-E950A7B652D0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Helps promote the safe, orderly, and efficient management of the limited park space inside the Summit Circle</a:t>
          </a:r>
        </a:p>
      </dgm:t>
    </dgm:pt>
    <dgm:pt modelId="{E9D4F7B9-2DE3-48FD-99E9-EEE5EE18A727}" type="parTrans" cxnId="{179DD110-CFF7-4263-88BD-1C0AFFC99A15}">
      <dgm:prSet/>
      <dgm:spPr/>
      <dgm:t>
        <a:bodyPr/>
        <a:lstStyle/>
        <a:p>
          <a:endParaRPr lang="en-US"/>
        </a:p>
      </dgm:t>
    </dgm:pt>
    <dgm:pt modelId="{06733C72-2E71-4559-AEE7-F2E2D814BAEC}" type="sibTrans" cxnId="{179DD110-CFF7-4263-88BD-1C0AFFC99A15}">
      <dgm:prSet/>
      <dgm:spPr/>
      <dgm:t>
        <a:bodyPr/>
        <a:lstStyle/>
        <a:p>
          <a:endParaRPr lang="en-US"/>
        </a:p>
      </dgm:t>
    </dgm:pt>
    <dgm:pt modelId="{715CC4F8-9866-47FA-AE7F-90141A9911D0}">
      <dgm:prSet custT="1"/>
      <dgm:spPr/>
      <dgm:t>
        <a:bodyPr/>
        <a:lstStyle/>
        <a:p>
          <a:r>
            <a:rPr lang="en-US" sz="1400" b="0" dirty="0">
              <a:latin typeface="Times New Roman" panose="02020603050405020304" pitchFamily="18" charset="0"/>
              <a:cs typeface="Times New Roman" panose="02020603050405020304" pitchFamily="18" charset="0"/>
            </a:rPr>
            <a:t>Provides critical additional infrastructure to visitors (restrooms/water/sewage capacity &amp; fiber</a:t>
          </a:r>
        </a:p>
      </dgm:t>
    </dgm:pt>
    <dgm:pt modelId="{9F786D33-3831-4DC7-9D64-AE88FB30737A}" type="parTrans" cxnId="{BFE00E6D-4637-4312-AA6A-82F7BA1BD8EF}">
      <dgm:prSet/>
      <dgm:spPr/>
      <dgm:t>
        <a:bodyPr/>
        <a:lstStyle/>
        <a:p>
          <a:endParaRPr lang="en-US"/>
        </a:p>
      </dgm:t>
    </dgm:pt>
    <dgm:pt modelId="{583FD0E5-813E-46FC-894F-9FA083D3B1DE}" type="sibTrans" cxnId="{BFE00E6D-4637-4312-AA6A-82F7BA1BD8EF}">
      <dgm:prSet/>
      <dgm:spPr/>
      <dgm:t>
        <a:bodyPr/>
        <a:lstStyle/>
        <a:p>
          <a:endParaRPr lang="en-US"/>
        </a:p>
      </dgm:t>
    </dgm:pt>
    <dgm:pt modelId="{E9FA5567-CE9B-44C3-98D6-5DEE6F62F568}">
      <dgm:prSet custT="1"/>
      <dgm:spPr/>
      <dgm:t>
        <a:bodyPr/>
        <a:lstStyle/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Delivers a new and innovative visitor experience</a:t>
          </a:r>
        </a:p>
      </dgm:t>
    </dgm:pt>
    <dgm:pt modelId="{6BC0B350-B64A-4BC6-B704-20D0D5B11204}" type="parTrans" cxnId="{D7AE1024-7B0D-4D66-9F69-99E8349DB1B7}">
      <dgm:prSet/>
      <dgm:spPr/>
      <dgm:t>
        <a:bodyPr/>
        <a:lstStyle/>
        <a:p>
          <a:endParaRPr lang="en-US"/>
        </a:p>
      </dgm:t>
    </dgm:pt>
    <dgm:pt modelId="{3BDD2C75-DBF0-4654-896D-FED0D8CA5CC0}" type="sibTrans" cxnId="{D7AE1024-7B0D-4D66-9F69-99E8349DB1B7}">
      <dgm:prSet/>
      <dgm:spPr/>
      <dgm:t>
        <a:bodyPr/>
        <a:lstStyle/>
        <a:p>
          <a:endParaRPr lang="en-US"/>
        </a:p>
      </dgm:t>
    </dgm:pt>
    <dgm:pt modelId="{EC6A1B96-A330-44FC-BF71-A0D82F1E79E0}">
      <dgm:prSet custT="1"/>
      <dgm:spPr/>
      <dgm:t>
        <a:bodyPr/>
        <a:lstStyle/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Moves facilities off Summit in keeping with the Master Plan developed in 1971</a:t>
          </a:r>
          <a:r>
            <a:rPr lang="en-US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2D2A1FA1-5217-41F4-BD5E-4878E371D7FA}" type="parTrans" cxnId="{9D8558E5-B8D3-4AFE-B1EC-28636F2461E0}">
      <dgm:prSet/>
      <dgm:spPr/>
      <dgm:t>
        <a:bodyPr/>
        <a:lstStyle/>
        <a:p>
          <a:endParaRPr lang="en-US"/>
        </a:p>
      </dgm:t>
    </dgm:pt>
    <dgm:pt modelId="{02C4DEF1-49EF-438D-BD57-4FD0739FCD39}" type="sibTrans" cxnId="{9D8558E5-B8D3-4AFE-B1EC-28636F2461E0}">
      <dgm:prSet/>
      <dgm:spPr/>
      <dgm:t>
        <a:bodyPr/>
        <a:lstStyle/>
        <a:p>
          <a:endParaRPr lang="en-US"/>
        </a:p>
      </dgm:t>
    </dgm:pt>
    <dgm:pt modelId="{A2CCC0D0-FEE2-4C1D-88A1-2F05C97EE6C1}">
      <dgm:prSet custT="1"/>
      <dgm:spPr/>
      <dgm:t>
        <a:bodyPr/>
        <a:lstStyle/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Substantial investment that supports NH tourism, related economic activity and the overall park experience </a:t>
          </a:r>
        </a:p>
      </dgm:t>
    </dgm:pt>
    <dgm:pt modelId="{97074C28-507E-4F64-94D6-36B3BE39F5C4}" type="parTrans" cxnId="{1C56F1ED-0630-4BDA-8D70-EE3AA870D192}">
      <dgm:prSet/>
      <dgm:spPr/>
      <dgm:t>
        <a:bodyPr/>
        <a:lstStyle/>
        <a:p>
          <a:endParaRPr lang="en-US"/>
        </a:p>
      </dgm:t>
    </dgm:pt>
    <dgm:pt modelId="{8BEA16F3-2D3C-4403-B56B-00BE829D5A2F}" type="sibTrans" cxnId="{1C56F1ED-0630-4BDA-8D70-EE3AA870D192}">
      <dgm:prSet/>
      <dgm:spPr/>
      <dgm:t>
        <a:bodyPr/>
        <a:lstStyle/>
        <a:p>
          <a:endParaRPr lang="en-US"/>
        </a:p>
      </dgm:t>
    </dgm:pt>
    <dgm:pt modelId="{86D87CCB-D476-4CF1-BF8E-D9CF382642D5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Supports anticipated growth and helps reduce the concerns about the number of visitors to the Summit </a:t>
          </a:r>
        </a:p>
      </dgm:t>
    </dgm:pt>
    <dgm:pt modelId="{71B66451-6AFC-4DAD-92A2-88507DE7B56C}" type="parTrans" cxnId="{20DF83F1-5930-49B7-9EF8-98DED5C3C1E7}">
      <dgm:prSet/>
      <dgm:spPr/>
      <dgm:t>
        <a:bodyPr/>
        <a:lstStyle/>
        <a:p>
          <a:endParaRPr lang="en-US"/>
        </a:p>
      </dgm:t>
    </dgm:pt>
    <dgm:pt modelId="{7CB41DE9-F72C-4792-B085-1C6354EBA831}" type="sibTrans" cxnId="{20DF83F1-5930-49B7-9EF8-98DED5C3C1E7}">
      <dgm:prSet/>
      <dgm:spPr/>
      <dgm:t>
        <a:bodyPr/>
        <a:lstStyle/>
        <a:p>
          <a:endParaRPr lang="en-US"/>
        </a:p>
      </dgm:t>
    </dgm:pt>
    <dgm:pt modelId="{67882E25-80F7-4FC5-B9F2-568344A21F1D}" type="pres">
      <dgm:prSet presAssocID="{DEBACD44-91B2-4DAA-8AE4-4E4B3E024F7D}" presName="diagram" presStyleCnt="0">
        <dgm:presLayoutVars>
          <dgm:dir/>
          <dgm:resizeHandles val="exact"/>
        </dgm:presLayoutVars>
      </dgm:prSet>
      <dgm:spPr/>
    </dgm:pt>
    <dgm:pt modelId="{E50ECC8E-462B-47DE-8D89-231DF32DE085}" type="pres">
      <dgm:prSet presAssocID="{62628511-D2DA-4C76-B694-584635539C6F}" presName="node" presStyleLbl="node1" presStyleIdx="0" presStyleCnt="8">
        <dgm:presLayoutVars>
          <dgm:bulletEnabled val="1"/>
        </dgm:presLayoutVars>
      </dgm:prSet>
      <dgm:spPr/>
    </dgm:pt>
    <dgm:pt modelId="{09BD61E7-349D-4C88-992B-EAB0EA111CDA}" type="pres">
      <dgm:prSet presAssocID="{46E9F9D4-2F03-44E0-938F-A977ACA79234}" presName="sibTrans" presStyleCnt="0"/>
      <dgm:spPr/>
    </dgm:pt>
    <dgm:pt modelId="{A67F82A4-F320-4564-9C3C-3E9ECA1BE712}" type="pres">
      <dgm:prSet presAssocID="{68240C96-FB7A-454B-976B-543CF133FB11}" presName="node" presStyleLbl="node1" presStyleIdx="1" presStyleCnt="8">
        <dgm:presLayoutVars>
          <dgm:bulletEnabled val="1"/>
        </dgm:presLayoutVars>
      </dgm:prSet>
      <dgm:spPr/>
    </dgm:pt>
    <dgm:pt modelId="{FB9B81A5-114A-45A8-B04A-4FE0D8D0989A}" type="pres">
      <dgm:prSet presAssocID="{BC013B9A-F666-435B-AB4A-8D7AE794E1AE}" presName="sibTrans" presStyleCnt="0"/>
      <dgm:spPr/>
    </dgm:pt>
    <dgm:pt modelId="{9A493E35-5038-42CA-BD0A-12305F290B53}" type="pres">
      <dgm:prSet presAssocID="{2D4770F8-3D4F-4BA1-92B3-E950A7B652D0}" presName="node" presStyleLbl="node1" presStyleIdx="2" presStyleCnt="8">
        <dgm:presLayoutVars>
          <dgm:bulletEnabled val="1"/>
        </dgm:presLayoutVars>
      </dgm:prSet>
      <dgm:spPr/>
    </dgm:pt>
    <dgm:pt modelId="{BFA15054-250F-4D35-A210-DDEBC76390EB}" type="pres">
      <dgm:prSet presAssocID="{06733C72-2E71-4559-AEE7-F2E2D814BAEC}" presName="sibTrans" presStyleCnt="0"/>
      <dgm:spPr/>
    </dgm:pt>
    <dgm:pt modelId="{F5315736-15D2-4706-826A-18767BE62169}" type="pres">
      <dgm:prSet presAssocID="{715CC4F8-9866-47FA-AE7F-90141A9911D0}" presName="node" presStyleLbl="node1" presStyleIdx="3" presStyleCnt="8">
        <dgm:presLayoutVars>
          <dgm:bulletEnabled val="1"/>
        </dgm:presLayoutVars>
      </dgm:prSet>
      <dgm:spPr/>
    </dgm:pt>
    <dgm:pt modelId="{6A1C3331-2AAE-41C8-9FEB-D0AF6C1DDFD3}" type="pres">
      <dgm:prSet presAssocID="{583FD0E5-813E-46FC-894F-9FA083D3B1DE}" presName="sibTrans" presStyleCnt="0"/>
      <dgm:spPr/>
    </dgm:pt>
    <dgm:pt modelId="{C40E5208-AC65-4D8C-8547-712C38136B69}" type="pres">
      <dgm:prSet presAssocID="{E9FA5567-CE9B-44C3-98D6-5DEE6F62F568}" presName="node" presStyleLbl="node1" presStyleIdx="4" presStyleCnt="8">
        <dgm:presLayoutVars>
          <dgm:bulletEnabled val="1"/>
        </dgm:presLayoutVars>
      </dgm:prSet>
      <dgm:spPr/>
    </dgm:pt>
    <dgm:pt modelId="{EB56122F-07B7-4148-8570-7A55E7C1F5E6}" type="pres">
      <dgm:prSet presAssocID="{3BDD2C75-DBF0-4654-896D-FED0D8CA5CC0}" presName="sibTrans" presStyleCnt="0"/>
      <dgm:spPr/>
    </dgm:pt>
    <dgm:pt modelId="{8831C8B9-FAC1-4D48-A9BF-1EF612D3931B}" type="pres">
      <dgm:prSet presAssocID="{EC6A1B96-A330-44FC-BF71-A0D82F1E79E0}" presName="node" presStyleLbl="node1" presStyleIdx="5" presStyleCnt="8">
        <dgm:presLayoutVars>
          <dgm:bulletEnabled val="1"/>
        </dgm:presLayoutVars>
      </dgm:prSet>
      <dgm:spPr/>
    </dgm:pt>
    <dgm:pt modelId="{DEA309C2-3A04-4CDE-9EEB-3AFE49F5FC90}" type="pres">
      <dgm:prSet presAssocID="{02C4DEF1-49EF-438D-BD57-4FD0739FCD39}" presName="sibTrans" presStyleCnt="0"/>
      <dgm:spPr/>
    </dgm:pt>
    <dgm:pt modelId="{A2241B62-3C41-4CF3-819F-4C83EA4FA0CD}" type="pres">
      <dgm:prSet presAssocID="{A2CCC0D0-FEE2-4C1D-88A1-2F05C97EE6C1}" presName="node" presStyleLbl="node1" presStyleIdx="6" presStyleCnt="8">
        <dgm:presLayoutVars>
          <dgm:bulletEnabled val="1"/>
        </dgm:presLayoutVars>
      </dgm:prSet>
      <dgm:spPr/>
    </dgm:pt>
    <dgm:pt modelId="{F4026A03-907A-4CA2-9E85-FEB68D135F88}" type="pres">
      <dgm:prSet presAssocID="{8BEA16F3-2D3C-4403-B56B-00BE829D5A2F}" presName="sibTrans" presStyleCnt="0"/>
      <dgm:spPr/>
    </dgm:pt>
    <dgm:pt modelId="{13614447-093F-466D-B62F-026C56E2E562}" type="pres">
      <dgm:prSet presAssocID="{86D87CCB-D476-4CF1-BF8E-D9CF382642D5}" presName="node" presStyleLbl="node1" presStyleIdx="7" presStyleCnt="8">
        <dgm:presLayoutVars>
          <dgm:bulletEnabled val="1"/>
        </dgm:presLayoutVars>
      </dgm:prSet>
      <dgm:spPr/>
    </dgm:pt>
  </dgm:ptLst>
  <dgm:cxnLst>
    <dgm:cxn modelId="{1335970E-965F-4A97-A306-760E2B03A8BA}" type="presOf" srcId="{2D4770F8-3D4F-4BA1-92B3-E950A7B652D0}" destId="{9A493E35-5038-42CA-BD0A-12305F290B53}" srcOrd="0" destOrd="0" presId="urn:microsoft.com/office/officeart/2005/8/layout/default"/>
    <dgm:cxn modelId="{179DD110-CFF7-4263-88BD-1C0AFFC99A15}" srcId="{DEBACD44-91B2-4DAA-8AE4-4E4B3E024F7D}" destId="{2D4770F8-3D4F-4BA1-92B3-E950A7B652D0}" srcOrd="2" destOrd="0" parTransId="{E9D4F7B9-2DE3-48FD-99E9-EEE5EE18A727}" sibTransId="{06733C72-2E71-4559-AEE7-F2E2D814BAEC}"/>
    <dgm:cxn modelId="{4FE13217-4D2C-4866-B690-7F567F61EA18}" type="presOf" srcId="{715CC4F8-9866-47FA-AE7F-90141A9911D0}" destId="{F5315736-15D2-4706-826A-18767BE62169}" srcOrd="0" destOrd="0" presId="urn:microsoft.com/office/officeart/2005/8/layout/default"/>
    <dgm:cxn modelId="{A4FB2021-240B-4D4E-A0C9-3373B833B3C2}" type="presOf" srcId="{EC6A1B96-A330-44FC-BF71-A0D82F1E79E0}" destId="{8831C8B9-FAC1-4D48-A9BF-1EF612D3931B}" srcOrd="0" destOrd="0" presId="urn:microsoft.com/office/officeart/2005/8/layout/default"/>
    <dgm:cxn modelId="{D7AE1024-7B0D-4D66-9F69-99E8349DB1B7}" srcId="{DEBACD44-91B2-4DAA-8AE4-4E4B3E024F7D}" destId="{E9FA5567-CE9B-44C3-98D6-5DEE6F62F568}" srcOrd="4" destOrd="0" parTransId="{6BC0B350-B64A-4BC6-B704-20D0D5B11204}" sibTransId="{3BDD2C75-DBF0-4654-896D-FED0D8CA5CC0}"/>
    <dgm:cxn modelId="{6366B726-DCB1-4C42-9009-D462F3BC0028}" type="presOf" srcId="{DEBACD44-91B2-4DAA-8AE4-4E4B3E024F7D}" destId="{67882E25-80F7-4FC5-B9F2-568344A21F1D}" srcOrd="0" destOrd="0" presId="urn:microsoft.com/office/officeart/2005/8/layout/default"/>
    <dgm:cxn modelId="{5EE7BA5D-4D64-4CB2-AAAC-2B5691191A91}" type="presOf" srcId="{68240C96-FB7A-454B-976B-543CF133FB11}" destId="{A67F82A4-F320-4564-9C3C-3E9ECA1BE712}" srcOrd="0" destOrd="0" presId="urn:microsoft.com/office/officeart/2005/8/layout/default"/>
    <dgm:cxn modelId="{BFE00E6D-4637-4312-AA6A-82F7BA1BD8EF}" srcId="{DEBACD44-91B2-4DAA-8AE4-4E4B3E024F7D}" destId="{715CC4F8-9866-47FA-AE7F-90141A9911D0}" srcOrd="3" destOrd="0" parTransId="{9F786D33-3831-4DC7-9D64-AE88FB30737A}" sibTransId="{583FD0E5-813E-46FC-894F-9FA083D3B1DE}"/>
    <dgm:cxn modelId="{9574918E-123C-4751-9E6B-551376063CF2}" srcId="{DEBACD44-91B2-4DAA-8AE4-4E4B3E024F7D}" destId="{68240C96-FB7A-454B-976B-543CF133FB11}" srcOrd="1" destOrd="0" parTransId="{1D623E81-D513-4550-9EEA-E8161AB6FC21}" sibTransId="{BC013B9A-F666-435B-AB4A-8D7AE794E1AE}"/>
    <dgm:cxn modelId="{4A45579D-F8E4-4A69-B740-A2920FA4D559}" srcId="{DEBACD44-91B2-4DAA-8AE4-4E4B3E024F7D}" destId="{62628511-D2DA-4C76-B694-584635539C6F}" srcOrd="0" destOrd="0" parTransId="{415523F1-12D0-4B3C-9090-952D7DE3F8AF}" sibTransId="{46E9F9D4-2F03-44E0-938F-A977ACA79234}"/>
    <dgm:cxn modelId="{C2F7EFD3-1551-49DA-BF2D-5B163C7B295F}" type="presOf" srcId="{A2CCC0D0-FEE2-4C1D-88A1-2F05C97EE6C1}" destId="{A2241B62-3C41-4CF3-819F-4C83EA4FA0CD}" srcOrd="0" destOrd="0" presId="urn:microsoft.com/office/officeart/2005/8/layout/default"/>
    <dgm:cxn modelId="{9D8558E5-B8D3-4AFE-B1EC-28636F2461E0}" srcId="{DEBACD44-91B2-4DAA-8AE4-4E4B3E024F7D}" destId="{EC6A1B96-A330-44FC-BF71-A0D82F1E79E0}" srcOrd="5" destOrd="0" parTransId="{2D2A1FA1-5217-41F4-BD5E-4878E371D7FA}" sibTransId="{02C4DEF1-49EF-438D-BD57-4FD0739FCD39}"/>
    <dgm:cxn modelId="{3C6DFBE5-1884-449B-8355-409CC551D170}" type="presOf" srcId="{62628511-D2DA-4C76-B694-584635539C6F}" destId="{E50ECC8E-462B-47DE-8D89-231DF32DE085}" srcOrd="0" destOrd="0" presId="urn:microsoft.com/office/officeart/2005/8/layout/default"/>
    <dgm:cxn modelId="{BAF251EB-CE1C-4341-AD86-5D399CA60522}" type="presOf" srcId="{E9FA5567-CE9B-44C3-98D6-5DEE6F62F568}" destId="{C40E5208-AC65-4D8C-8547-712C38136B69}" srcOrd="0" destOrd="0" presId="urn:microsoft.com/office/officeart/2005/8/layout/default"/>
    <dgm:cxn modelId="{1C56F1ED-0630-4BDA-8D70-EE3AA870D192}" srcId="{DEBACD44-91B2-4DAA-8AE4-4E4B3E024F7D}" destId="{A2CCC0D0-FEE2-4C1D-88A1-2F05C97EE6C1}" srcOrd="6" destOrd="0" parTransId="{97074C28-507E-4F64-94D6-36B3BE39F5C4}" sibTransId="{8BEA16F3-2D3C-4403-B56B-00BE829D5A2F}"/>
    <dgm:cxn modelId="{98E9ACEE-16D7-4545-93A4-EBD456C1ED9D}" type="presOf" srcId="{86D87CCB-D476-4CF1-BF8E-D9CF382642D5}" destId="{13614447-093F-466D-B62F-026C56E2E562}" srcOrd="0" destOrd="0" presId="urn:microsoft.com/office/officeart/2005/8/layout/default"/>
    <dgm:cxn modelId="{20DF83F1-5930-49B7-9EF8-98DED5C3C1E7}" srcId="{DEBACD44-91B2-4DAA-8AE4-4E4B3E024F7D}" destId="{86D87CCB-D476-4CF1-BF8E-D9CF382642D5}" srcOrd="7" destOrd="0" parTransId="{71B66451-6AFC-4DAD-92A2-88507DE7B56C}" sibTransId="{7CB41DE9-F72C-4792-B085-1C6354EBA831}"/>
    <dgm:cxn modelId="{25F4F54C-232C-4769-AE30-83E84D06C69C}" type="presParOf" srcId="{67882E25-80F7-4FC5-B9F2-568344A21F1D}" destId="{E50ECC8E-462B-47DE-8D89-231DF32DE085}" srcOrd="0" destOrd="0" presId="urn:microsoft.com/office/officeart/2005/8/layout/default"/>
    <dgm:cxn modelId="{FCEE2E8A-845E-4188-A3B7-93845D3A2486}" type="presParOf" srcId="{67882E25-80F7-4FC5-B9F2-568344A21F1D}" destId="{09BD61E7-349D-4C88-992B-EAB0EA111CDA}" srcOrd="1" destOrd="0" presId="urn:microsoft.com/office/officeart/2005/8/layout/default"/>
    <dgm:cxn modelId="{6C6526EC-F6DC-4DD9-8CE7-00DFF4FBD979}" type="presParOf" srcId="{67882E25-80F7-4FC5-B9F2-568344A21F1D}" destId="{A67F82A4-F320-4564-9C3C-3E9ECA1BE712}" srcOrd="2" destOrd="0" presId="urn:microsoft.com/office/officeart/2005/8/layout/default"/>
    <dgm:cxn modelId="{504DDE06-5A1D-450A-A7A5-DA7C68B6E916}" type="presParOf" srcId="{67882E25-80F7-4FC5-B9F2-568344A21F1D}" destId="{FB9B81A5-114A-45A8-B04A-4FE0D8D0989A}" srcOrd="3" destOrd="0" presId="urn:microsoft.com/office/officeart/2005/8/layout/default"/>
    <dgm:cxn modelId="{6D3B5820-05FA-4F05-8B44-B18F42457F17}" type="presParOf" srcId="{67882E25-80F7-4FC5-B9F2-568344A21F1D}" destId="{9A493E35-5038-42CA-BD0A-12305F290B53}" srcOrd="4" destOrd="0" presId="urn:microsoft.com/office/officeart/2005/8/layout/default"/>
    <dgm:cxn modelId="{330E6013-11A7-42BD-BBCE-0E34F0EC2589}" type="presParOf" srcId="{67882E25-80F7-4FC5-B9F2-568344A21F1D}" destId="{BFA15054-250F-4D35-A210-DDEBC76390EB}" srcOrd="5" destOrd="0" presId="urn:microsoft.com/office/officeart/2005/8/layout/default"/>
    <dgm:cxn modelId="{36B0B26D-3148-4078-85C0-DD55B053B66F}" type="presParOf" srcId="{67882E25-80F7-4FC5-B9F2-568344A21F1D}" destId="{F5315736-15D2-4706-826A-18767BE62169}" srcOrd="6" destOrd="0" presId="urn:microsoft.com/office/officeart/2005/8/layout/default"/>
    <dgm:cxn modelId="{63FA8B6C-D43C-4ED0-8FC4-7CFDD2635975}" type="presParOf" srcId="{67882E25-80F7-4FC5-B9F2-568344A21F1D}" destId="{6A1C3331-2AAE-41C8-9FEB-D0AF6C1DDFD3}" srcOrd="7" destOrd="0" presId="urn:microsoft.com/office/officeart/2005/8/layout/default"/>
    <dgm:cxn modelId="{FC3327C9-C20F-47BF-979F-33FD8861EA93}" type="presParOf" srcId="{67882E25-80F7-4FC5-B9F2-568344A21F1D}" destId="{C40E5208-AC65-4D8C-8547-712C38136B69}" srcOrd="8" destOrd="0" presId="urn:microsoft.com/office/officeart/2005/8/layout/default"/>
    <dgm:cxn modelId="{43E2AFA7-F617-469F-9ECC-AF97FEA3D281}" type="presParOf" srcId="{67882E25-80F7-4FC5-B9F2-568344A21F1D}" destId="{EB56122F-07B7-4148-8570-7A55E7C1F5E6}" srcOrd="9" destOrd="0" presId="urn:microsoft.com/office/officeart/2005/8/layout/default"/>
    <dgm:cxn modelId="{FFEEDD75-980C-4EFE-9F20-5C80847A7210}" type="presParOf" srcId="{67882E25-80F7-4FC5-B9F2-568344A21F1D}" destId="{8831C8B9-FAC1-4D48-A9BF-1EF612D3931B}" srcOrd="10" destOrd="0" presId="urn:microsoft.com/office/officeart/2005/8/layout/default"/>
    <dgm:cxn modelId="{FF72E794-E798-4112-B13F-A754C4550205}" type="presParOf" srcId="{67882E25-80F7-4FC5-B9F2-568344A21F1D}" destId="{DEA309C2-3A04-4CDE-9EEB-3AFE49F5FC90}" srcOrd="11" destOrd="0" presId="urn:microsoft.com/office/officeart/2005/8/layout/default"/>
    <dgm:cxn modelId="{28F33463-0AAC-4FF5-B6CC-29B8B13DA17B}" type="presParOf" srcId="{67882E25-80F7-4FC5-B9F2-568344A21F1D}" destId="{A2241B62-3C41-4CF3-819F-4C83EA4FA0CD}" srcOrd="12" destOrd="0" presId="urn:microsoft.com/office/officeart/2005/8/layout/default"/>
    <dgm:cxn modelId="{B6EAF92F-960C-40A7-A1BF-A0D1D2EA7447}" type="presParOf" srcId="{67882E25-80F7-4FC5-B9F2-568344A21F1D}" destId="{F4026A03-907A-4CA2-9E85-FEB68D135F88}" srcOrd="13" destOrd="0" presId="urn:microsoft.com/office/officeart/2005/8/layout/default"/>
    <dgm:cxn modelId="{6A6CEDAC-A227-4CEC-A5B7-3DAB3AF4EDF2}" type="presParOf" srcId="{67882E25-80F7-4FC5-B9F2-568344A21F1D}" destId="{13614447-093F-466D-B62F-026C56E2E562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ECC8E-462B-47DE-8D89-231DF32DE085}">
      <dsp:nvSpPr>
        <dsp:cNvPr id="0" name=""/>
        <dsp:cNvSpPr/>
      </dsp:nvSpPr>
      <dsp:spPr>
        <a:xfrm>
          <a:off x="0" y="269685"/>
          <a:ext cx="2029223" cy="12175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Facilitates future discussions and planning on how to best utilize the limited available park space inside the Summit Circle </a:t>
          </a:r>
        </a:p>
      </dsp:txBody>
      <dsp:txXfrm>
        <a:off x="0" y="269685"/>
        <a:ext cx="2029223" cy="1217533"/>
      </dsp:txXfrm>
    </dsp:sp>
    <dsp:sp modelId="{A67F82A4-F320-4564-9C3C-3E9ECA1BE712}">
      <dsp:nvSpPr>
        <dsp:cNvPr id="0" name=""/>
        <dsp:cNvSpPr/>
      </dsp:nvSpPr>
      <dsp:spPr>
        <a:xfrm>
          <a:off x="2232145" y="269685"/>
          <a:ext cx="2029223" cy="12175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Significantly reduces congestion and development pressure within the Summit Circle</a:t>
          </a:r>
        </a:p>
      </dsp:txBody>
      <dsp:txXfrm>
        <a:off x="2232145" y="269685"/>
        <a:ext cx="2029223" cy="1217533"/>
      </dsp:txXfrm>
    </dsp:sp>
    <dsp:sp modelId="{9A493E35-5038-42CA-BD0A-12305F290B53}">
      <dsp:nvSpPr>
        <dsp:cNvPr id="0" name=""/>
        <dsp:cNvSpPr/>
      </dsp:nvSpPr>
      <dsp:spPr>
        <a:xfrm>
          <a:off x="4464290" y="269685"/>
          <a:ext cx="2029223" cy="12175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Helps promote the safe, orderly, and efficient management of the limited park space inside the Summit Circle</a:t>
          </a:r>
        </a:p>
      </dsp:txBody>
      <dsp:txXfrm>
        <a:off x="4464290" y="269685"/>
        <a:ext cx="2029223" cy="1217533"/>
      </dsp:txXfrm>
    </dsp:sp>
    <dsp:sp modelId="{F5315736-15D2-4706-826A-18767BE62169}">
      <dsp:nvSpPr>
        <dsp:cNvPr id="0" name=""/>
        <dsp:cNvSpPr/>
      </dsp:nvSpPr>
      <dsp:spPr>
        <a:xfrm>
          <a:off x="0" y="1690142"/>
          <a:ext cx="2029223" cy="12175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Provides critical additional infrastructure to visitors (restrooms/water/sewage capacity &amp; fiber</a:t>
          </a:r>
        </a:p>
      </dsp:txBody>
      <dsp:txXfrm>
        <a:off x="0" y="1690142"/>
        <a:ext cx="2029223" cy="1217533"/>
      </dsp:txXfrm>
    </dsp:sp>
    <dsp:sp modelId="{C40E5208-AC65-4D8C-8547-712C38136B69}">
      <dsp:nvSpPr>
        <dsp:cNvPr id="0" name=""/>
        <dsp:cNvSpPr/>
      </dsp:nvSpPr>
      <dsp:spPr>
        <a:xfrm>
          <a:off x="2232145" y="1690142"/>
          <a:ext cx="2029223" cy="12175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Delivers a new and innovative visitor experience</a:t>
          </a:r>
        </a:p>
      </dsp:txBody>
      <dsp:txXfrm>
        <a:off x="2232145" y="1690142"/>
        <a:ext cx="2029223" cy="1217533"/>
      </dsp:txXfrm>
    </dsp:sp>
    <dsp:sp modelId="{8831C8B9-FAC1-4D48-A9BF-1EF612D3931B}">
      <dsp:nvSpPr>
        <dsp:cNvPr id="0" name=""/>
        <dsp:cNvSpPr/>
      </dsp:nvSpPr>
      <dsp:spPr>
        <a:xfrm>
          <a:off x="4464290" y="1690142"/>
          <a:ext cx="2029223" cy="12175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Moves facilities off Summit in keeping with the Master Plan developed in 1971</a:t>
          </a: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464290" y="1690142"/>
        <a:ext cx="2029223" cy="1217533"/>
      </dsp:txXfrm>
    </dsp:sp>
    <dsp:sp modelId="{A2241B62-3C41-4CF3-819F-4C83EA4FA0CD}">
      <dsp:nvSpPr>
        <dsp:cNvPr id="0" name=""/>
        <dsp:cNvSpPr/>
      </dsp:nvSpPr>
      <dsp:spPr>
        <a:xfrm>
          <a:off x="1116072" y="3110598"/>
          <a:ext cx="2029223" cy="12175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Substantial investment that supports NH tourism, related economic activity and the overall park experience </a:t>
          </a:r>
        </a:p>
      </dsp:txBody>
      <dsp:txXfrm>
        <a:off x="1116072" y="3110598"/>
        <a:ext cx="2029223" cy="1217533"/>
      </dsp:txXfrm>
    </dsp:sp>
    <dsp:sp modelId="{13614447-093F-466D-B62F-026C56E2E562}">
      <dsp:nvSpPr>
        <dsp:cNvPr id="0" name=""/>
        <dsp:cNvSpPr/>
      </dsp:nvSpPr>
      <dsp:spPr>
        <a:xfrm>
          <a:off x="3348218" y="3110598"/>
          <a:ext cx="2029223" cy="12175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Supports anticipated growth and helps reduce the concerns about the number of visitors to the Summit </a:t>
          </a:r>
        </a:p>
      </dsp:txBody>
      <dsp:txXfrm>
        <a:off x="3348218" y="3110598"/>
        <a:ext cx="2029223" cy="12175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93C0A-F2C7-47E6-A831-E9C9B654F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FA3704-87AE-437A-9E2E-A7656B88FF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5FDD3-7E14-4D9D-B21C-57D5F50AE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E3CE-213F-4417-86D5-FB740E0CB4CF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B3360-02DF-4E9B-AA36-256A54766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B3961-099F-4E8B-8294-9965A389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7A7-F6B7-4CF8-B511-EA1500C1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73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3093-1210-4255-BEF6-2C5A8D475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5767F7-68F5-4454-AAC8-4B853191C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32C64-730C-4064-AB3E-1420D2040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E3CE-213F-4417-86D5-FB740E0CB4CF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059B6-EF77-4BC6-A7EC-EC3086CA1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481AE-9FF4-4960-AD4D-F0B2DF959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7A7-F6B7-4CF8-B511-EA1500C1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14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BD2771-0C1D-41D3-8C90-2EFD21E724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7B432E-88FE-4D94-B753-37E30F80B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7FE9-033B-4AD5-8A64-5C104BBDF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E3CE-213F-4417-86D5-FB740E0CB4CF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874C8-C810-4CB1-81C1-E44E2777B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4492F-E280-4310-8F05-8BC13D7B2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7A7-F6B7-4CF8-B511-EA1500C1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75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5F3AB-CF90-497E-B0D6-075851C23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552F8-0079-4AC6-9868-425AA4217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9909D-6BE3-4911-8F8F-FBBF90499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E3CE-213F-4417-86D5-FB740E0CB4CF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63B08-F8F3-404B-AA78-547B1DC13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91617-92E6-499D-9188-67B292E42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7A7-F6B7-4CF8-B511-EA1500C1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0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4BEC4-C863-4EA9-98E5-BE35A977D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389C9-7DB2-4528-9BB6-1A73C24DC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35564-12FA-4B0D-ABF6-D8D617519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E3CE-213F-4417-86D5-FB740E0CB4CF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0819D-93D8-46A3-8FEE-4984218D6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47F89-0FF9-43EB-92BD-931F6C53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7A7-F6B7-4CF8-B511-EA1500C1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1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B58D3-CFD9-4898-9B6C-694CBE8C8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499E6-D793-4EBF-993F-CA3C2E4FA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A46D0-AB5E-4995-B3BA-7A627DD9B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79382-034D-459E-864C-F03D00365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E3CE-213F-4417-86D5-FB740E0CB4CF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ED427B-10D4-4B4E-B1A9-7008645CB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D6B01-BAC8-4081-8714-62C53FA6E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7A7-F6B7-4CF8-B511-EA1500C1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7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4C58D-AEA7-4EE7-BE3E-C802FF22E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ECE7E-072B-406E-9D12-61E282F5A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861090-A31D-46BD-B724-3192982D9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0F1127-3C0C-4E5B-BA25-81BFF33C57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3F991B-D3BC-48CF-A7C0-2F5BE45853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136957-AA02-417F-8382-7AE74AF49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E3CE-213F-4417-86D5-FB740E0CB4CF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344AB1-B64A-43D8-BC7C-6206E7883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60BBD-4FAA-493B-83F2-DD7FB33AE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7A7-F6B7-4CF8-B511-EA1500C1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55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C8094-3FA3-4C5E-8E55-8BBE4C6E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C23F2-CC7F-4592-846E-FF29D82B6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E3CE-213F-4417-86D5-FB740E0CB4CF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0D1F9-FB56-41C3-B817-7BF1483E5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9DFAE-61A1-4ADF-90FD-EF3F4A770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7A7-F6B7-4CF8-B511-EA1500C1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8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7502D-33EF-4E9A-B3C9-5128A16B4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E3CE-213F-4417-86D5-FB740E0CB4CF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E7E5B8-FA5E-455B-8D22-009B01266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92F2E-CEC0-4D67-8372-C1BC4EB6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7A7-F6B7-4CF8-B511-EA1500C1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3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67699-52AF-4A1A-B69C-A1237A8E5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609CA-2302-4286-BFAA-6EE317F67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CE070A-3A6A-40F1-9838-69EB333CC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495DB-DFEC-4A80-85A7-F8765B92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E3CE-213F-4417-86D5-FB740E0CB4CF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F37A9D-5294-4945-9C32-DF10E49A5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3F17D-241F-4423-95D3-D4AB25CD7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7A7-F6B7-4CF8-B511-EA1500C1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35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6FEEF-5BDD-4608-9F91-D83736A6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33650E-913C-4DB6-A003-41939531FE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0433E8-69DA-41C3-9BB5-DFF3442B5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95340-1C54-47E2-9640-94CFDEBBC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E3CE-213F-4417-86D5-FB740E0CB4CF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68155-7199-493D-8134-1504F2345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5851D-C307-4CA1-A9B4-99F0CBBC4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CB7A7-F6B7-4CF8-B511-EA1500C1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42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68BB55-7DC3-4E03-923D-FA34E9E4F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4E987-7785-4A3F-A28F-CD6857ECB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E4956-7B95-4594-9ADA-0C61966BC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3E3CE-213F-4417-86D5-FB740E0CB4CF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51B33-4DF8-4648-BF8A-F3892FDE6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93970-45B0-4C87-97C5-28ABA9D6A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CB7A7-F6B7-4CF8-B511-EA1500C1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8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cid:BFC77BCC-06AB-4C6D-9113-827905CBDF79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9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625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F2E6F6-2AE8-41D4-A7E9-4326829866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</a:blip>
          <a:srcRect t="15073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B55E34-6B8E-4D66-A475-03C25E673311}"/>
              </a:ext>
            </a:extLst>
          </p:cNvPr>
          <p:cNvSpPr txBox="1"/>
          <p:nvPr/>
        </p:nvSpPr>
        <p:spPr>
          <a:xfrm>
            <a:off x="455001" y="5848350"/>
            <a:ext cx="6126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Mount Washington Cog Railway</a:t>
            </a:r>
          </a:p>
        </p:txBody>
      </p:sp>
    </p:spTree>
    <p:extLst>
      <p:ext uri="{BB962C8B-B14F-4D97-AF65-F5344CB8AC3E}">
        <p14:creationId xmlns:p14="http://schemas.microsoft.com/office/powerpoint/2010/main" val="1270633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mountain, outdoor, sky, ground&#10;&#10;Description automatically generated">
            <a:extLst>
              <a:ext uri="{FF2B5EF4-FFF2-40B4-BE49-F238E27FC236}">
                <a16:creationId xmlns:a16="http://schemas.microsoft.com/office/drawing/2014/main" id="{4999FBB7-B44C-4F7E-A4BC-C377B23E7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9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Sherman Adams building">
            <a:extLst>
              <a:ext uri="{FF2B5EF4-FFF2-40B4-BE49-F238E27FC236}">
                <a16:creationId xmlns:a16="http://schemas.microsoft.com/office/drawing/2014/main" id="{EA3B34EA-43E4-4264-836F-D1757C50CB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136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grass, sky, mountain&#10;&#10;Description automatically generated">
            <a:extLst>
              <a:ext uri="{FF2B5EF4-FFF2-40B4-BE49-F238E27FC236}">
                <a16:creationId xmlns:a16="http://schemas.microsoft.com/office/drawing/2014/main" id="{8FA48EFF-FD6C-4EFC-B2CF-0142789AB1A1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52" y="1895913"/>
            <a:ext cx="12118137" cy="278716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2640DF-39DA-4B18-9DB5-67E9F0B38877}"/>
              </a:ext>
            </a:extLst>
          </p:cNvPr>
          <p:cNvSpPr txBox="1"/>
          <p:nvPr/>
        </p:nvSpPr>
        <p:spPr>
          <a:xfrm>
            <a:off x="8310812" y="666582"/>
            <a:ext cx="32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Lizzie’s Station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76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D199E098-21AB-445E-9D19-2C0FD4EEE1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70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B345E191-6970-47FB-8DAC-91D6249282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42" r="29962" b="-1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36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B7491CCB-1686-4B07-AA77-3F5FE7795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4" b="150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71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03D173-C49A-47C8-9DDE-59126E503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6" r="29883"/>
          <a:stretch/>
        </p:blipFill>
        <p:spPr bwMode="auto">
          <a:xfrm>
            <a:off x="20" y="-1"/>
            <a:ext cx="79982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CE7788-100C-4A59-9345-2BE4CBF47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33" r="14235"/>
          <a:stretch/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45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9970EED1-A912-4908-B936-13F67FB76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7" r="14905" b="1"/>
          <a:stretch/>
        </p:blipFill>
        <p:spPr bwMode="auto">
          <a:xfrm>
            <a:off x="6015107" y="-1"/>
            <a:ext cx="6176895" cy="293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80538F-21B9-4803-BE64-8357F65930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03" r="1" b="16922"/>
          <a:stretch/>
        </p:blipFill>
        <p:spPr>
          <a:xfrm>
            <a:off x="4203638" y="2937953"/>
            <a:ext cx="7988360" cy="3920047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B61E51-A99D-45BB-B5B3-23333B376C1E}"/>
              </a:ext>
            </a:extLst>
          </p:cNvPr>
          <p:cNvSpPr txBox="1"/>
          <p:nvPr/>
        </p:nvSpPr>
        <p:spPr>
          <a:xfrm>
            <a:off x="804672" y="365125"/>
            <a:ext cx="52661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Lizzie’s Station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EE471-CB33-46F1-80A6-E5CCF11AA2A6}"/>
              </a:ext>
            </a:extLst>
          </p:cNvPr>
          <p:cNvSpPr txBox="1"/>
          <p:nvPr/>
        </p:nvSpPr>
        <p:spPr>
          <a:xfrm>
            <a:off x="804672" y="2022601"/>
            <a:ext cx="3941499" cy="3557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Outside Summit Circle and off State Park Land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 is owned by Railway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Transfer Switch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new +/- 500’ foot tracks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passengers to get off the train at Lizzie’s Station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Reach Summit on foot or on the single shuttle train to Summit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Mount Washington State Park signage</a:t>
            </a:r>
          </a:p>
        </p:txBody>
      </p:sp>
    </p:spTree>
    <p:extLst>
      <p:ext uri="{BB962C8B-B14F-4D97-AF65-F5344CB8AC3E}">
        <p14:creationId xmlns:p14="http://schemas.microsoft.com/office/powerpoint/2010/main" val="3216836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3B229A3-F017-48CC-9811-25B4A3AAB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7" r="14905" b="1"/>
          <a:stretch/>
        </p:blipFill>
        <p:spPr bwMode="auto">
          <a:xfrm>
            <a:off x="6015107" y="-1"/>
            <a:ext cx="6176895" cy="293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5EC5A6-6D8A-40A0-BD9B-7171A4DAC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12" r="1" b="9902"/>
          <a:stretch/>
        </p:blipFill>
        <p:spPr>
          <a:xfrm>
            <a:off x="4203638" y="2937953"/>
            <a:ext cx="7988360" cy="3920047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69F5D-F223-4D67-A2B9-88069DF1BE09}"/>
              </a:ext>
            </a:extLst>
          </p:cNvPr>
          <p:cNvSpPr txBox="1"/>
          <p:nvPr/>
        </p:nvSpPr>
        <p:spPr>
          <a:xfrm>
            <a:off x="515423" y="365125"/>
            <a:ext cx="52661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Lizzie’s Station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1DF4D6-9D8D-4483-AC3A-675C5B7F7888}"/>
              </a:ext>
            </a:extLst>
          </p:cNvPr>
          <p:cNvSpPr txBox="1"/>
          <p:nvPr/>
        </p:nvSpPr>
        <p:spPr>
          <a:xfrm>
            <a:off x="515423" y="1690688"/>
            <a:ext cx="3941499" cy="4620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Shelter/Food/Beverage Coaches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Bathroom Coaches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Sleeper Coaches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 to existing power line and drill new well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Wastewater effluent piped to Marshfield Base Station leach field and all solids pumped by service coach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Fiber Optic Cable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Flora and fauna educational displays - App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to all Summit visitors 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coaches remain at Lizzie’s mid-May to mid October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663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6F6C6A-8AA5-43B2-90A0-6967E7FA2CA0}"/>
              </a:ext>
            </a:extLst>
          </p:cNvPr>
          <p:cNvSpPr txBox="1"/>
          <p:nvPr/>
        </p:nvSpPr>
        <p:spPr>
          <a:xfrm>
            <a:off x="6729384" y="720014"/>
            <a:ext cx="50063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Lizzie’s Station  Key Benefits </a:t>
            </a:r>
            <a:endParaRPr lang="en-US" sz="4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630128-629B-43B6-ABA1-4CFB18E67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80" b="353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aphicFrame>
        <p:nvGraphicFramePr>
          <p:cNvPr id="9" name="TextBox 3">
            <a:extLst>
              <a:ext uri="{FF2B5EF4-FFF2-40B4-BE49-F238E27FC236}">
                <a16:creationId xmlns:a16="http://schemas.microsoft.com/office/drawing/2014/main" id="{102FB814-6C17-4E1D-9FA7-F519CCFB8E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9448791"/>
              </p:ext>
            </p:extLst>
          </p:nvPr>
        </p:nvGraphicFramePr>
        <p:xfrm>
          <a:off x="5570377" y="2045577"/>
          <a:ext cx="6493514" cy="459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6199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30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762CC1-5795-44DD-AC57-0D7B446269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69"/>
          <a:stretch/>
        </p:blipFill>
        <p:spPr>
          <a:xfrm>
            <a:off x="20" y="10"/>
            <a:ext cx="12191980" cy="4465973"/>
          </a:xfrm>
          <a:prstGeom prst="rect">
            <a:avLst/>
          </a:prstGeom>
        </p:spPr>
      </p:pic>
      <p:sp>
        <p:nvSpPr>
          <p:cNvPr id="63" name="Rectangle: Rounded Corners 32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9382538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3316C2-CDFE-4810-9F88-5F4D9285607F}"/>
              </a:ext>
            </a:extLst>
          </p:cNvPr>
          <p:cNvSpPr txBox="1"/>
          <p:nvPr/>
        </p:nvSpPr>
        <p:spPr>
          <a:xfrm>
            <a:off x="262127" y="4234536"/>
            <a:ext cx="10005823" cy="401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Clarification of Property Rights - Amended &amp; Restated Easement Deed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AFC57B6-8ED6-4E1E-90AF-80F39D3F76F7}"/>
              </a:ext>
            </a:extLst>
          </p:cNvPr>
          <p:cNvSpPr txBox="1"/>
          <p:nvPr/>
        </p:nvSpPr>
        <p:spPr>
          <a:xfrm>
            <a:off x="262127" y="4940866"/>
            <a:ext cx="10325100" cy="172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Reviewed and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</a:t>
            </a:r>
            <a:r>
              <a:rPr lang="en-US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ssed many ideas to create a proposal that could be favorably supported </a:t>
            </a:r>
          </a:p>
          <a:p>
            <a:pPr marL="171450" marR="0" indent="-17145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Reviewed and discussed an agreement whereby the Cog would agree to maintain its existing footprint inside the Summit Circle</a:t>
            </a:r>
          </a:p>
          <a:p>
            <a:pPr marL="171450" marR="0" indent="-17145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Worked with the AG’s office on language that would amend the </a:t>
            </a:r>
            <a:r>
              <a:rPr lang="en-US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ROW Easement to clarify the Railroad’s future use of the ROW Easement</a:t>
            </a:r>
          </a:p>
          <a:p>
            <a:pPr marL="171450" marR="0" indent="-17145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Flushed out the many benefits of Lizzie’s Station including the addition of necessary infrastructure </a:t>
            </a:r>
          </a:p>
        </p:txBody>
      </p:sp>
    </p:spTree>
    <p:extLst>
      <p:ext uri="{BB962C8B-B14F-4D97-AF65-F5344CB8AC3E}">
        <p14:creationId xmlns:p14="http://schemas.microsoft.com/office/powerpoint/2010/main" val="1778750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ky, mountain, outdoor, nature&#10;&#10;Description automatically generated">
            <a:extLst>
              <a:ext uri="{FF2B5EF4-FFF2-40B4-BE49-F238E27FC236}">
                <a16:creationId xmlns:a16="http://schemas.microsoft.com/office/drawing/2014/main" id="{79CCA1EA-3431-4D72-82FC-C92EEAD8BC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20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ky, outdoor, grass, mountain&#10;&#10;Description automatically generated">
            <a:extLst>
              <a:ext uri="{FF2B5EF4-FFF2-40B4-BE49-F238E27FC236}">
                <a16:creationId xmlns:a16="http://schemas.microsoft.com/office/drawing/2014/main" id="{D1833970-035C-4AAD-8AE9-94944AF427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8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outdoor, sky, ground, mountain&#10;&#10;Description automatically generated">
            <a:extLst>
              <a:ext uri="{FF2B5EF4-FFF2-40B4-BE49-F238E27FC236}">
                <a16:creationId xmlns:a16="http://schemas.microsoft.com/office/drawing/2014/main" id="{37BF7785-9A7F-442A-9FB1-EF02B34B0B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5" b="30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09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3295</TotalTime>
  <Words>319</Words>
  <Application>Microsoft Office PowerPoint</Application>
  <PresentationFormat>Widescreen</PresentationFormat>
  <Paragraphs>48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Mount Washington Cog Railway</dc:title>
  <dc:creator>Earl Duval</dc:creator>
  <cp:lastModifiedBy>Earl Duval</cp:lastModifiedBy>
  <cp:revision>35</cp:revision>
  <cp:lastPrinted>2022-04-04T15:00:31Z</cp:lastPrinted>
  <dcterms:created xsi:type="dcterms:W3CDTF">2022-02-19T19:25:30Z</dcterms:created>
  <dcterms:modified xsi:type="dcterms:W3CDTF">2022-04-05T15:04:55Z</dcterms:modified>
</cp:coreProperties>
</file>