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75" r:id="rId5"/>
    <p:sldId id="392" r:id="rId6"/>
    <p:sldId id="386" r:id="rId7"/>
    <p:sldId id="394" r:id="rId8"/>
    <p:sldId id="395" r:id="rId9"/>
    <p:sldId id="396" r:id="rId10"/>
    <p:sldId id="387" r:id="rId11"/>
    <p:sldId id="309" r:id="rId12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CC00"/>
    <a:srgbClr val="94BB1E"/>
    <a:srgbClr val="0E3793"/>
    <a:srgbClr val="E4A612"/>
    <a:srgbClr val="B1132F"/>
    <a:srgbClr val="40BAB3"/>
    <a:srgbClr val="2D6244"/>
    <a:srgbClr val="7E858B"/>
    <a:srgbClr val="8B8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6395" autoAdjust="0"/>
  </p:normalViewPr>
  <p:slideViewPr>
    <p:cSldViewPr>
      <p:cViewPr varScale="1">
        <p:scale>
          <a:sx n="84" d="100"/>
          <a:sy n="84" d="100"/>
        </p:scale>
        <p:origin x="157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0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57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57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E408EA3-5B62-4EA5-B2C4-277918848C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98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7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698500"/>
            <a:ext cx="6207125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7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F1D95CF-A65D-4D54-BDE0-7BC24E4ECD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71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59285">
              <a:buFont typeface="Wingdings" panose="05000000000000000000" pitchFamily="2" charset="2"/>
              <a:buNone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D95CF-A65D-4D54-BDE0-7BC24E4ECD6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51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This has not been a huge issue for our state,</a:t>
            </a:r>
            <a:r>
              <a:rPr lang="en-US" baseline="0" dirty="0" smtClean="0"/>
              <a:t> but one that has periodically come up.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Rural areas want to promote ATV tourism – allow them to come into town so they can eat at local restaurants.  Typically a drivers license is not required.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D95CF-A65D-4D54-BDE0-7BC24E4ECD6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21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Virginia obviously</a:t>
            </a:r>
            <a:r>
              <a:rPr lang="en-US" baseline="0" dirty="0" smtClean="0"/>
              <a:t> is too far south to have snowmobiles, but I lumped in snowmobiles with ATVs since they would seem to have similar issues and signage needs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Golf carts are designed only for level terrain, and have</a:t>
            </a:r>
            <a:r>
              <a:rPr lang="en-US" baseline="0" dirty="0" smtClean="0"/>
              <a:t> much slower maximum speeds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VDOT does have golf cart signs, but in different areas of the state (typically small towns in coastal areas)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D95CF-A65D-4D54-BDE0-7BC24E4ECD6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34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Signs are maintained by the localities, but VDOT requires</a:t>
            </a:r>
            <a:r>
              <a:rPr lang="en-US" baseline="0" dirty="0" smtClean="0"/>
              <a:t> that the District review and approve their signing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D95CF-A65D-4D54-BDE0-7BC24E4ECD6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7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Thanks to Tom for</a:t>
            </a:r>
            <a:r>
              <a:rPr lang="en-US" baseline="0" dirty="0" smtClean="0"/>
              <a:t> providing me some background info from his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D95CF-A65D-4D54-BDE0-7BC24E4ECD6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32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This is just based</a:t>
            </a:r>
            <a:r>
              <a:rPr lang="en-US" baseline="0" dirty="0" smtClean="0"/>
              <a:t> on Googling, I haven’t talked to anyone from </a:t>
            </a:r>
            <a:r>
              <a:rPr lang="en-US" baseline="0" dirty="0" err="1" smtClean="0"/>
              <a:t>PennDOT</a:t>
            </a: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square sign is an I-series sign with green background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They have both ATV and snowmobile signs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D95CF-A65D-4D54-BDE0-7BC24E4ECD6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95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 bring up this topic now, but obviously</a:t>
            </a:r>
            <a:r>
              <a:rPr lang="en-US" baseline="0" dirty="0" smtClean="0"/>
              <a:t> we’ve all got a lot on our plate with the NPA review.  So we could establish a TF now, but depending on workloads of the TF participants, it may take beyond the June meeting to finalize a proposal.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D95CF-A65D-4D54-BDE0-7BC24E4ECD6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97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Future Task Force topics?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D95CF-A65D-4D54-BDE0-7BC24E4ECD6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0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143000"/>
            <a:ext cx="4991100" cy="13315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7DFD5-6371-410C-A822-8EE9061B78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3246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53200" y="3810000"/>
            <a:ext cx="5232400" cy="20574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79A0CA3-F894-E845-A9DF-D7A2587ED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876799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876798" cy="469106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3246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2145A41A-CCA6-C142-9007-8D084F698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1" y="273050"/>
            <a:ext cx="4876799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602" y="1435101"/>
            <a:ext cx="4876798" cy="469106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6096000" cy="63246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FB4119A0-5B6B-2448-AF0E-21893EC6E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876799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876798" cy="469106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096000" y="-12698"/>
            <a:ext cx="3111500" cy="322818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093200" y="2"/>
            <a:ext cx="3111500" cy="3228180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0" y="3096420"/>
            <a:ext cx="3111500" cy="3228180"/>
          </a:xfr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093200" y="3096420"/>
            <a:ext cx="3111500" cy="3228180"/>
          </a:xfr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069C9084-3E34-5747-A9FF-86DC7B7EB2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4800" y="273050"/>
            <a:ext cx="4876799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54801" y="1435101"/>
            <a:ext cx="4876798" cy="469106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-12698"/>
            <a:ext cx="3111500" cy="322818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997200" y="2"/>
            <a:ext cx="3111500" cy="3228180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3096420"/>
            <a:ext cx="3111500" cy="3228180"/>
          </a:xfr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2997200" y="3096420"/>
            <a:ext cx="3111500" cy="3228180"/>
          </a:xfr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C835784-1329-A849-9592-4F75E201D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82952" y="381001"/>
            <a:ext cx="2603496" cy="2715420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-12698"/>
            <a:ext cx="3073400" cy="318865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0" y="2"/>
            <a:ext cx="3061159" cy="3175951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3073400" y="3182066"/>
            <a:ext cx="3028950" cy="3142534"/>
          </a:xfr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175750" y="3182066"/>
            <a:ext cx="3028950" cy="3142534"/>
          </a:xfr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6"/>
          </p:nvPr>
        </p:nvSpPr>
        <p:spPr>
          <a:xfrm>
            <a:off x="9385304" y="381001"/>
            <a:ext cx="2603496" cy="2715420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7"/>
          </p:nvPr>
        </p:nvSpPr>
        <p:spPr>
          <a:xfrm>
            <a:off x="355604" y="3429000"/>
            <a:ext cx="2603496" cy="2715420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8"/>
          </p:nvPr>
        </p:nvSpPr>
        <p:spPr>
          <a:xfrm>
            <a:off x="6324831" y="3429000"/>
            <a:ext cx="2603496" cy="2715420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09625882-5A05-2449-A81C-26FA736DC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82952" y="381000"/>
            <a:ext cx="2603496" cy="5714999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-12698"/>
            <a:ext cx="3073400" cy="633729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0" y="2"/>
            <a:ext cx="3061159" cy="6324598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6"/>
          </p:nvPr>
        </p:nvSpPr>
        <p:spPr>
          <a:xfrm>
            <a:off x="9385304" y="381001"/>
            <a:ext cx="2603496" cy="5714998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F25DE432-BEC8-1947-A523-9C2E7A94A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6"/>
          </p:nvPr>
        </p:nvSpPr>
        <p:spPr>
          <a:xfrm>
            <a:off x="6553200" y="2438400"/>
            <a:ext cx="5029200" cy="3200400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9"/>
          </p:nvPr>
        </p:nvSpPr>
        <p:spPr>
          <a:xfrm>
            <a:off x="-2446" y="1371600"/>
            <a:ext cx="6102350" cy="4953001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1176000" cy="533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74C5D03-A95F-564F-B351-042DC584FE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6"/>
          </p:nvPr>
        </p:nvSpPr>
        <p:spPr>
          <a:xfrm>
            <a:off x="609600" y="2438400"/>
            <a:ext cx="5029200" cy="3200400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9"/>
          </p:nvPr>
        </p:nvSpPr>
        <p:spPr>
          <a:xfrm>
            <a:off x="6096000" y="1371600"/>
            <a:ext cx="6102350" cy="4953001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1176000" cy="533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CDE9F56B-9E9E-6648-8441-958F0C0E0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876799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876798" cy="469106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/>
          </p:nvPr>
        </p:nvSpPr>
        <p:spPr>
          <a:xfrm>
            <a:off x="6096000" y="0"/>
            <a:ext cx="6096000" cy="6324600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5D2A8DF4-3EBD-6545-8562-0E83C8A75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2_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5" y="2514600"/>
            <a:ext cx="10614914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rgbClr val="0E3793"/>
                </a:solidFill>
              </a:defRPr>
            </a:lvl1pPr>
          </a:lstStyle>
          <a:p>
            <a:r>
              <a:rPr lang="en-US" dirty="0"/>
              <a:t>Name of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rgbClr val="0E379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C60B736-AEDE-AB43-B75F-1B9181B03502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963084" y="3610537"/>
            <a:ext cx="10614915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rgbClr val="0E379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6AD00B6-DC4F-CF43-9BCD-7180174F2A33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721600" y="5486402"/>
            <a:ext cx="3711388" cy="380999"/>
          </a:xfrm>
        </p:spPr>
        <p:txBody>
          <a:bodyPr lIns="91440" tIns="0" rIns="0" bIns="0" anchor="ctr" anchorCtr="0"/>
          <a:lstStyle>
            <a:lvl1pPr marL="0" indent="0" algn="r">
              <a:buNone/>
              <a:defRPr sz="1200" b="0">
                <a:solidFill>
                  <a:srgbClr val="0E379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2401" y="457528"/>
            <a:ext cx="905598" cy="24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6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/>
          </p:nvPr>
        </p:nvSpPr>
        <p:spPr>
          <a:xfrm>
            <a:off x="0" y="1295400"/>
            <a:ext cx="12192000" cy="5029200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609600" y="533400"/>
            <a:ext cx="1117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408D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r>
              <a:rPr lang="en-US" kern="0" dirty="0"/>
              <a:t>Click to edit Master title style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15AC5F6F-EBB0-6F49-8C96-8FAC3437C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2"/>
          </p:nvPr>
        </p:nvSpPr>
        <p:spPr>
          <a:xfrm>
            <a:off x="0" y="1295400"/>
            <a:ext cx="12192000" cy="5029200"/>
          </a:xfrm>
        </p:spPr>
        <p:txBody>
          <a:bodyPr/>
          <a:lstStyle/>
          <a:p>
            <a:r>
              <a:rPr lang="en-US" dirty="0"/>
              <a:t>Click icon to add table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1176000" cy="533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CA808D4-F0B2-9945-9B47-97BBC94A9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2"/>
          </p:nvPr>
        </p:nvSpPr>
        <p:spPr>
          <a:xfrm>
            <a:off x="0" y="1295400"/>
            <a:ext cx="12192000" cy="5029200"/>
          </a:xfrm>
        </p:spPr>
        <p:txBody>
          <a:bodyPr/>
          <a:lstStyle/>
          <a:p>
            <a:r>
              <a:rPr lang="en-US" dirty="0"/>
              <a:t>Click icon to add media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1176000" cy="533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C4DDC869-E55C-2043-9BB4-AD791F9CDF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609600" y="1295400"/>
            <a:ext cx="11176000" cy="4800600"/>
          </a:xfrm>
        </p:spPr>
        <p:txBody>
          <a:bodyPr/>
          <a:lstStyle/>
          <a:p>
            <a:r>
              <a:rPr lang="en-US" dirty="0"/>
              <a:t>Click icon to add media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F4FD0AC-E5B7-2449-871F-D45FF202E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19200"/>
            <a:ext cx="5486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219200"/>
            <a:ext cx="5486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F6647-AE92-4454-80D2-E2C2F9DF8C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1FAC938D-D8EB-194E-9FD2-C30B02D7A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876799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0"/>
            <a:ext cx="6095999" cy="6324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876798" cy="469106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690D1E6-AD6F-8B40-8647-E7178C48AF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59C93-6A38-4A55-A434-A99FA1DFD3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4BE4246B-C6EF-1740-B845-BED736C082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72800" y="228600"/>
            <a:ext cx="812800" cy="571500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10058400" cy="5715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306E3-FDEF-49FA-A1B1-E5156458F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1638F40F-64D6-324A-BA4E-0BD67E610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0040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50" y="2783076"/>
            <a:ext cx="4991100" cy="13317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rgbClr val="FE58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50" y="2783076"/>
            <a:ext cx="4991100" cy="13317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rgbClr val="0E379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rgbClr val="0E379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2401" y="457528"/>
            <a:ext cx="905598" cy="243295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C3BF5CA-1FC9-654A-B4AD-4E05322E44E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721600" y="5486402"/>
            <a:ext cx="3711388" cy="380999"/>
          </a:xfrm>
        </p:spPr>
        <p:txBody>
          <a:bodyPr lIns="91440" tIns="0" rIns="0" bIns="0" anchor="ctr" anchorCtr="0"/>
          <a:lstStyle>
            <a:lvl1pPr marL="0" indent="0" algn="r">
              <a:buNone/>
              <a:defRPr sz="1200" b="0">
                <a:solidFill>
                  <a:srgbClr val="0E379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Date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">
    <p:bg>
      <p:bgPr>
        <a:solidFill>
          <a:srgbClr val="0E37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00408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1_Section Header">
    <p:bg>
      <p:bgPr>
        <a:solidFill>
          <a:srgbClr val="FE58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00408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Section Header">
    <p:bg>
      <p:bgPr>
        <a:solidFill>
          <a:srgbClr val="E4A6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ection Header">
    <p:bg>
      <p:bgPr>
        <a:solidFill>
          <a:srgbClr val="B113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4_Section Header">
    <p:bg>
      <p:bgPr>
        <a:solidFill>
          <a:srgbClr val="40B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5_Section Header">
    <p:bg>
      <p:bgPr>
        <a:solidFill>
          <a:srgbClr val="2D6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6_Section Header">
    <p:bg>
      <p:bgPr>
        <a:solidFill>
          <a:srgbClr val="94BB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7_Section Header">
    <p:bg>
      <p:bgPr>
        <a:solidFill>
          <a:srgbClr val="7E85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8_Section Header">
    <p:bg>
      <p:bgPr>
        <a:solidFill>
          <a:srgbClr val="8B8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9_Section Header">
    <p:bg>
      <p:bgPr>
        <a:solidFill>
          <a:srgbClr val="9F92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2514600"/>
            <a:ext cx="10614914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rgbClr val="0E379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rgbClr val="0E379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2401" y="457528"/>
            <a:ext cx="905598" cy="243295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C60B736-AEDE-AB43-B75F-1B9181B0350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63084" y="3610537"/>
            <a:ext cx="10614915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rgbClr val="0E379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4B98D26-847C-9845-9DF6-CD64206F9E9F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721600" y="5486402"/>
            <a:ext cx="3711388" cy="380999"/>
          </a:xfrm>
        </p:spPr>
        <p:txBody>
          <a:bodyPr lIns="91440" tIns="0" rIns="0" bIns="0" anchor="ctr" anchorCtr="0"/>
          <a:lstStyle>
            <a:lvl1pPr marL="0" indent="0" algn="r">
              <a:buNone/>
              <a:defRPr sz="1200" b="0">
                <a:solidFill>
                  <a:srgbClr val="0E379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97443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0_Section Header">
    <p:bg>
      <p:bgPr>
        <a:solidFill>
          <a:srgbClr val="A62B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6758516" cy="1079499"/>
          </a:xfrm>
        </p:spPr>
        <p:txBody>
          <a:bodyPr wrap="square" lIns="0" tIns="0" rIns="0" bIns="0" anchor="b" anchorCtr="0"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6697557" cy="380999"/>
          </a:xfrm>
        </p:spPr>
        <p:txBody>
          <a:bodyPr lIns="91440" tIns="0" rIns="0" bIns="0" anchor="ctr" anchorCtr="0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63084" y="5486400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7200"/>
            <a:ext cx="914400" cy="2439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Color Fill">
    <p:bg>
      <p:bgPr>
        <a:solidFill>
          <a:srgbClr val="FD58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2D7870A-C449-A54F-A88C-DFE240860D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Color Fill">
    <p:bg>
      <p:bgPr>
        <a:solidFill>
          <a:srgbClr val="A62B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05C8B59-BF9C-8D40-9DA8-D6A3A9BFF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Color Fill">
    <p:bg>
      <p:bgPr>
        <a:solidFill>
          <a:srgbClr val="9F92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984F44-06D3-004B-B146-6A5289353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olor Fill">
    <p:bg>
      <p:bgPr>
        <a:solidFill>
          <a:srgbClr val="8B8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71800" y="6520544"/>
            <a:ext cx="7734299" cy="13136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Color Fill">
    <p:bg>
      <p:bgPr>
        <a:solidFill>
          <a:srgbClr val="7E85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2620ED1-6B52-B945-90C5-D303787B9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Color Fill">
    <p:bg>
      <p:bgPr>
        <a:solidFill>
          <a:srgbClr val="94BB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2FD7352-68AA-0145-965E-97D6722CD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Color Fill">
    <p:bg>
      <p:bgPr>
        <a:solidFill>
          <a:srgbClr val="2D6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3248536-0BB9-C948-AC94-7608E3D85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Color Fill">
    <p:bg>
      <p:bgPr>
        <a:solidFill>
          <a:srgbClr val="40B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7272AF-E52A-D44D-9B1C-3EFE47A192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Color Fill">
    <p:bg>
      <p:bgPr>
        <a:solidFill>
          <a:srgbClr val="B113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5236F00-CC38-6344-87B3-01B4A749FA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25200" y="6400801"/>
            <a:ext cx="660400" cy="25111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18B0AFA-DAA8-834C-B45F-6B0498C180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299C550-5867-8741-BC38-03D50669E13B}"/>
              </a:ext>
            </a:extLst>
          </p:cNvPr>
          <p:cNvSpPr txBox="1">
            <a:spLocks/>
          </p:cNvSpPr>
          <p:nvPr userDrawn="1"/>
        </p:nvSpPr>
        <p:spPr>
          <a:xfrm>
            <a:off x="11506200" y="6324600"/>
            <a:ext cx="4572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>
                    <a:lumMod val="65000"/>
                  </a:schemeClr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fld id="{93B1B3D5-3A2E-4F73-9A99-CD81A9040B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Color Fill">
    <p:bg>
      <p:bgPr>
        <a:solidFill>
          <a:srgbClr val="E4A6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7C053E1-095E-074A-B7A4-A06A9014D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Color Fill">
    <p:bg>
      <p:bgPr>
        <a:solidFill>
          <a:srgbClr val="0E37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8773859-50C2-BF44-8D49-874F36855C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44196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23894-2F61-4C37-A959-A5AEBB6864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4648200"/>
            <a:ext cx="11176000" cy="533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400410-10F9-C84A-9DF3-9458A145B9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3429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7600"/>
            <a:ext cx="11176000" cy="533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AC3D8-46A2-46F8-85B9-2BE2B1EDE0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09600" y="4343400"/>
            <a:ext cx="11176000" cy="1676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1A1B182-E60A-8E4B-92A8-FF07D3A0CC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1371600"/>
            <a:ext cx="12192000" cy="495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AC3D8-46A2-46F8-85B9-2BE2B1EDE0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6A1BF83-D414-F84D-8096-BCC67E77A6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7DFD5-6371-410C-A822-8EE9061B78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3246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66C950F-6E8E-A74F-8F0F-42A1A8754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1" y="6515387"/>
            <a:ext cx="5181600" cy="136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117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57585"/>
            <a:ext cx="11176000" cy="468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79200" y="6515387"/>
            <a:ext cx="406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 smtClean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E5A7BD8E-398B-4885-B8B4-FE8D9333ED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0" y="6324600"/>
            <a:ext cx="12192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1828800" y="6515386"/>
            <a:ext cx="0" cy="1365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D581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86D9B5CE-2B4D-FC4B-966E-7FF925A8D9F2}"/>
              </a:ext>
            </a:extLst>
          </p:cNvPr>
          <p:cNvPicPr>
            <a:picLocks noChangeAspect="1"/>
          </p:cNvPicPr>
          <p:nvPr userDrawn="1"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01" y="6462000"/>
            <a:ext cx="905598" cy="24329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E14340-22A0-3D47-94AC-8C9BF4948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4623" y="6416675"/>
            <a:ext cx="60187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Virginia Department of Transportation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14" r:id="rId2"/>
    <p:sldLayoutId id="2147483662" r:id="rId3"/>
    <p:sldLayoutId id="2147483715" r:id="rId4"/>
    <p:sldLayoutId id="2147483661" r:id="rId5"/>
    <p:sldLayoutId id="2147483668" r:id="rId6"/>
    <p:sldLayoutId id="2147483675" r:id="rId7"/>
    <p:sldLayoutId id="2147483665" r:id="rId8"/>
    <p:sldLayoutId id="2147483666" r:id="rId9"/>
    <p:sldLayoutId id="2147483712" r:id="rId10"/>
    <p:sldLayoutId id="2147483689" r:id="rId11"/>
    <p:sldLayoutId id="2147483699" r:id="rId12"/>
    <p:sldLayoutId id="2147483690" r:id="rId13"/>
    <p:sldLayoutId id="2147483711" r:id="rId14"/>
    <p:sldLayoutId id="2147483691" r:id="rId15"/>
    <p:sldLayoutId id="2147483698" r:id="rId16"/>
    <p:sldLayoutId id="2147483696" r:id="rId17"/>
    <p:sldLayoutId id="2147483697" r:id="rId18"/>
    <p:sldLayoutId id="2147483692" r:id="rId19"/>
    <p:sldLayoutId id="2147483693" r:id="rId20"/>
    <p:sldLayoutId id="2147483694" r:id="rId21"/>
    <p:sldLayoutId id="2147483695" r:id="rId22"/>
    <p:sldLayoutId id="2147483678" r:id="rId23"/>
    <p:sldLayoutId id="2147483663" r:id="rId24"/>
    <p:sldLayoutId id="2147483667" r:id="rId25"/>
    <p:sldLayoutId id="2147483669" r:id="rId26"/>
    <p:sldLayoutId id="2147483670" r:id="rId27"/>
    <p:sldLayoutId id="2147483671" r:id="rId28"/>
    <p:sldLayoutId id="2147483673" r:id="rId29"/>
    <p:sldLayoutId id="2147483676" r:id="rId30"/>
    <p:sldLayoutId id="2147483713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700" r:id="rId41"/>
    <p:sldLayoutId id="2147483701" r:id="rId42"/>
    <p:sldLayoutId id="2147483702" r:id="rId43"/>
    <p:sldLayoutId id="2147483703" r:id="rId44"/>
    <p:sldLayoutId id="2147483704" r:id="rId45"/>
    <p:sldLayoutId id="2147483705" r:id="rId46"/>
    <p:sldLayoutId id="2147483706" r:id="rId47"/>
    <p:sldLayoutId id="2147483707" r:id="rId48"/>
    <p:sldLayoutId id="2147483708" r:id="rId49"/>
    <p:sldLayoutId id="2147483709" r:id="rId50"/>
    <p:sldLayoutId id="2147483710" r:id="rId5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08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 b="1">
          <a:solidFill>
            <a:srgbClr val="FE581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rgbClr val="00408D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408D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408D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408D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408D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isconsindot.gov/Pages/doing-bus/real-estate/permits/atv-utv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.state.pa.us/public/pubsforms/Publications/PUB%20236M/Sign%20Index%20for%20Change%201%20%2011-13%20(nomenclature).pdf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AD707-A29F-884E-8438-6966B5E19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Atv</a:t>
            </a:r>
            <a:r>
              <a:rPr lang="en-US" dirty="0" smtClean="0"/>
              <a:t> &amp; snowmobile </a:t>
            </a:r>
            <a:r>
              <a:rPr lang="en-US" dirty="0" err="1" smtClean="0"/>
              <a:t>SiGNING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91D88-BB3C-FA4B-9537-E2FE39A15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043" y="5486402"/>
            <a:ext cx="7738957" cy="380999"/>
          </a:xfrm>
        </p:spPr>
        <p:txBody>
          <a:bodyPr/>
          <a:lstStyle/>
          <a:p>
            <a:r>
              <a:rPr lang="en-US" dirty="0"/>
              <a:t>Marc Lipschultz, P.E., PTOE </a:t>
            </a:r>
            <a:r>
              <a:rPr lang="en-US" dirty="0">
                <a:solidFill>
                  <a:srgbClr val="FF0000"/>
                </a:solidFill>
              </a:rPr>
              <a:t>|</a:t>
            </a:r>
            <a:r>
              <a:rPr lang="en-US" dirty="0"/>
              <a:t> VDOT Traffic Engineering </a:t>
            </a:r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B08F59-1431-2940-9A63-CA888CBE95C2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en-US" dirty="0" smtClean="0"/>
              <a:t>January 11-13, 2021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 smtClean="0"/>
              <a:t>NCUTCD Regulatory &amp; Warning Signs Technical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3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7DC43D-5974-AD4B-B1C0-9D385798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9C550-5867-8741-BC38-03D50669E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Virginia Department of Transportation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419F696-A354-3047-92C6-04A8171D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7585"/>
            <a:ext cx="8001000" cy="468601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Multiple states allow All-Terrain Vehicles &amp; Utility-Terrain Vehicles (ATVs &amp; UTVs) to operate on public roads under certain circumstances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ATVs = 3 wheels, UTVs (aka “side-by-sides”) = 4 wheels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Gas-powered vehicles designed for rough terrain and can go up to 45 mph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MUTCD does not address ATVs, except as a recreational symbol in Part 2M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1026" name="Picture 2" descr="ATV Rou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905000"/>
            <a:ext cx="3429000" cy="1811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610600" y="3705206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Source: Wisconsin ATV Association (pulled from </a:t>
            </a:r>
            <a:r>
              <a:rPr lang="en-US" sz="1400" i="1" dirty="0" err="1" smtClean="0"/>
              <a:t>WisDOT</a:t>
            </a:r>
            <a:r>
              <a:rPr lang="en-US" sz="1400" i="1" dirty="0" smtClean="0"/>
              <a:t> website)</a:t>
            </a:r>
            <a:endParaRPr lang="en-US" sz="14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6925" y="4361528"/>
            <a:ext cx="1641150" cy="171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27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7DC43D-5974-AD4B-B1C0-9D385798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Snowmobile Signing in MUTCD</a:t>
            </a:r>
            <a:endParaRPr lang="en-US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9C550-5867-8741-BC38-03D50669E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Virginia Department of Transportation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419F696-A354-3047-92C6-04A8171D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7585"/>
            <a:ext cx="10820400" cy="468601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ATVs and Snowmobiles (IMHO) have similar operational characteristics and signing needs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Not proposing to address golf cart or other “weird vehicle” signs at this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Current </a:t>
            </a:r>
            <a:r>
              <a:rPr lang="en-US" dirty="0" smtClean="0"/>
              <a:t>snowmobile signing in MUTCD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Warning sign in Section 2C.50 (Non-Vehicular Warning Signs)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regulatory or guide signing</a:t>
            </a:r>
            <a:r>
              <a:rPr lang="en-US" dirty="0" smtClean="0"/>
              <a:t> 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NPA has proposed to add R9-15 “No Snowmobiles” sign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4935180"/>
            <a:ext cx="1445775" cy="13966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9920" y="5042803"/>
            <a:ext cx="1158161" cy="118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3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7DC43D-5974-AD4B-B1C0-9D385798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VDOT approach</a:t>
            </a:r>
            <a:endParaRPr lang="en-US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9C550-5867-8741-BC38-03D50669E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Virginia Department of Transportation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419F696-A354-3047-92C6-04A8171D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7585"/>
            <a:ext cx="10820400" cy="468601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Governed by §46.2-800.2 of Code of Virginia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Limited to far southwestern VA (near KY/TN/WV borders)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Mostly limited to 25 mph roads, but some exceptions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Code requires VDOT to install warning signage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ATV signs used by VDOT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3733800"/>
            <a:ext cx="2369197" cy="1605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1698" y="5337521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408D"/>
                </a:solidFill>
                <a:latin typeface="+mn-lt"/>
                <a:ea typeface="+mn-ea"/>
              </a:rPr>
              <a:t>36</a:t>
            </a:r>
            <a:r>
              <a:rPr lang="en-US" sz="2000" dirty="0">
                <a:solidFill>
                  <a:srgbClr val="00408D"/>
                </a:solidFill>
                <a:latin typeface="+mn-lt"/>
                <a:ea typeface="+mn-ea"/>
              </a:rPr>
              <a:t>” x </a:t>
            </a:r>
            <a:r>
              <a:rPr lang="en-US" sz="2000" dirty="0" smtClean="0">
                <a:solidFill>
                  <a:srgbClr val="00408D"/>
                </a:solidFill>
                <a:latin typeface="+mn-lt"/>
                <a:ea typeface="+mn-ea"/>
              </a:rPr>
              <a:t>24”</a:t>
            </a:r>
            <a:endParaRPr lang="en-US" sz="2000" dirty="0">
              <a:solidFill>
                <a:srgbClr val="00408D"/>
              </a:solidFill>
              <a:latin typeface="+mn-lt"/>
              <a:ea typeface="+mn-ea"/>
            </a:endParaRPr>
          </a:p>
          <a:p>
            <a:pPr algn="ctr"/>
            <a:r>
              <a:rPr lang="en-US" sz="2000" dirty="0" smtClean="0">
                <a:solidFill>
                  <a:srgbClr val="00408D"/>
                </a:solidFill>
                <a:latin typeface="+mn-lt"/>
                <a:ea typeface="+mn-ea"/>
              </a:rPr>
              <a:t>(design copied from R3-17 “Bike Lane”)</a:t>
            </a:r>
            <a:endParaRPr lang="en-US" sz="2000" dirty="0">
              <a:solidFill>
                <a:srgbClr val="00408D"/>
              </a:solidFill>
              <a:latin typeface="+mn-lt"/>
              <a:ea typeface="+mn-ea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7253" y="3733800"/>
            <a:ext cx="1644821" cy="165168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23763" y="533752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408D"/>
                </a:solidFill>
                <a:latin typeface="+mn-lt"/>
                <a:ea typeface="+mn-ea"/>
              </a:rPr>
              <a:t>24” </a:t>
            </a:r>
            <a:r>
              <a:rPr lang="en-US" sz="2000" dirty="0">
                <a:solidFill>
                  <a:srgbClr val="00408D"/>
                </a:solidFill>
                <a:latin typeface="+mn-lt"/>
                <a:ea typeface="+mn-ea"/>
              </a:rPr>
              <a:t>x </a:t>
            </a:r>
            <a:r>
              <a:rPr lang="en-US" sz="2000" dirty="0" smtClean="0">
                <a:solidFill>
                  <a:srgbClr val="00408D"/>
                </a:solidFill>
                <a:latin typeface="+mn-lt"/>
                <a:ea typeface="+mn-ea"/>
              </a:rPr>
              <a:t>24”</a:t>
            </a:r>
            <a:endParaRPr lang="en-US" sz="2000" dirty="0">
              <a:solidFill>
                <a:srgbClr val="00408D"/>
              </a:solidFill>
              <a:latin typeface="+mn-lt"/>
              <a:ea typeface="+mn-ea"/>
            </a:endParaRPr>
          </a:p>
          <a:p>
            <a:pPr algn="ctr"/>
            <a:r>
              <a:rPr lang="en-US" sz="2000" dirty="0" smtClean="0">
                <a:solidFill>
                  <a:srgbClr val="00408D"/>
                </a:solidFill>
                <a:latin typeface="+mn-lt"/>
                <a:ea typeface="+mn-ea"/>
              </a:rPr>
              <a:t>(design copied from R9-14 “No Equestrians”)</a:t>
            </a:r>
            <a:endParaRPr lang="en-US" sz="2000" dirty="0">
              <a:solidFill>
                <a:srgbClr val="00408D"/>
              </a:solidFill>
              <a:latin typeface="+mn-lt"/>
              <a:ea typeface="+mn-ea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7944" y="3447570"/>
            <a:ext cx="1845345" cy="18899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820690" y="5213830"/>
            <a:ext cx="22998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408D"/>
                </a:solidFill>
                <a:latin typeface="+mn-lt"/>
                <a:ea typeface="+mn-ea"/>
              </a:rPr>
              <a:t>36” </a:t>
            </a:r>
            <a:r>
              <a:rPr lang="en-US" sz="2000" dirty="0">
                <a:solidFill>
                  <a:srgbClr val="00408D"/>
                </a:solidFill>
                <a:latin typeface="+mn-lt"/>
                <a:ea typeface="+mn-ea"/>
              </a:rPr>
              <a:t>x </a:t>
            </a:r>
            <a:r>
              <a:rPr lang="en-US" sz="2000" dirty="0" smtClean="0">
                <a:solidFill>
                  <a:srgbClr val="00408D"/>
                </a:solidFill>
                <a:latin typeface="+mn-lt"/>
                <a:ea typeface="+mn-ea"/>
              </a:rPr>
              <a:t>36”</a:t>
            </a:r>
            <a:endParaRPr lang="en-US" sz="2000" dirty="0">
              <a:solidFill>
                <a:srgbClr val="00408D"/>
              </a:solidFill>
              <a:latin typeface="+mn-lt"/>
              <a:ea typeface="+mn-ea"/>
            </a:endParaRPr>
          </a:p>
          <a:p>
            <a:pPr algn="ctr"/>
            <a:r>
              <a:rPr lang="en-US" sz="2000" dirty="0" smtClean="0">
                <a:solidFill>
                  <a:srgbClr val="00408D"/>
                </a:solidFill>
                <a:latin typeface="+mn-lt"/>
                <a:ea typeface="+mn-ea"/>
              </a:rPr>
              <a:t>(sign shall be yellow, not FYG)</a:t>
            </a:r>
            <a:endParaRPr lang="en-US" sz="2000" dirty="0">
              <a:solidFill>
                <a:srgbClr val="00408D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12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7DC43D-5974-AD4B-B1C0-9D385798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WisDOT</a:t>
            </a:r>
            <a:r>
              <a:rPr lang="en-US" dirty="0" smtClean="0"/>
              <a:t> approach</a:t>
            </a:r>
            <a:endParaRPr lang="en-US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9C550-5867-8741-BC38-03D50669E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Virginia Department of Transportation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419F696-A354-3047-92C6-04A8171D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7585"/>
            <a:ext cx="10820400" cy="468601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wisconsindot.gov/Pages/doing-bus/real-estate/permits/atv-utv.aspx</a:t>
            </a:r>
            <a:endParaRPr lang="en-US" dirty="0" smtClean="0"/>
          </a:p>
          <a:p>
            <a:pPr marL="0" indent="0"/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2758803"/>
            <a:ext cx="9848850" cy="1981200"/>
          </a:xfrm>
          <a:prstGeom prst="rect">
            <a:avLst/>
          </a:prstGeom>
        </p:spPr>
      </p:pic>
      <p:pic>
        <p:nvPicPr>
          <p:cNvPr id="2050" name="Picture 2" descr="https://wisconsindot.gov/PublishingImages/doing-bus/real-estate/permits/t-breed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823151"/>
            <a:ext cx="700008" cy="131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wisconsindot.gov/PublishingImages/doing-bus/real-estate/permits/atv-speed-limit-sign-words-onl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930787"/>
            <a:ext cx="742950" cy="122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96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7DC43D-5974-AD4B-B1C0-9D385798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PennDOT</a:t>
            </a:r>
            <a:r>
              <a:rPr lang="en-US" dirty="0" smtClean="0"/>
              <a:t> approach</a:t>
            </a:r>
            <a:endParaRPr lang="en-US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9C550-5867-8741-BC38-03D50669E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Virginia Department of Transportation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419F696-A354-3047-92C6-04A8171D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7585"/>
            <a:ext cx="11353800" cy="4876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https://www.dot.state.pa.us/public/pubsforms/Publications/PUB%20236M/Sign%20Index%20for%20Change%201%20%2011-13%20(nomenclature).</a:t>
            </a:r>
            <a:r>
              <a:rPr lang="en-US" dirty="0" smtClean="0">
                <a:hlinkClick r:id="rId3"/>
              </a:rPr>
              <a:t>pdf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251" y="3784091"/>
            <a:ext cx="3162300" cy="2152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7302" y="3695985"/>
            <a:ext cx="2449198" cy="23288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5251" y="3810000"/>
            <a:ext cx="1906308" cy="19145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35734" y="3591210"/>
            <a:ext cx="3083491" cy="243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78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7DC43D-5974-AD4B-B1C0-9D385798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9C550-5867-8741-BC38-03D50669E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Virginia Department of Transportation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419F696-A354-3047-92C6-04A8171D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7585"/>
            <a:ext cx="10058400" cy="4686015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 smtClean="0"/>
              <a:t>What are other states doing?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 smtClean="0"/>
              <a:t>Do we need to clarify that MUTCD does not apply to signage on unpaved ATV/snowmobile/etc. routes?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 smtClean="0"/>
              <a:t>Should a task force be established?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Establish a TF now, or defer action until after conclusion of NPA commenting period?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Include GMI and/or Edit </a:t>
            </a:r>
            <a:r>
              <a:rPr lang="en-US" dirty="0" err="1" smtClean="0"/>
              <a:t>Cmte</a:t>
            </a:r>
            <a:r>
              <a:rPr lang="en-US" dirty="0" smtClean="0"/>
              <a:t>. representative on task force?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73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>
          <a:xfrm>
            <a:off x="1024043" y="5867401"/>
            <a:ext cx="6697557" cy="380999"/>
          </a:xfrm>
          <a:prstGeom prst="rect">
            <a:avLst/>
          </a:prstGeom>
        </p:spPr>
        <p:txBody>
          <a:bodyPr lIns="91440" tIns="0" rIns="0" bIns="0" anchor="ctr" anchorCtr="0"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0">
                <a:solidFill>
                  <a:srgbClr val="0E3793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rgbClr val="00408D"/>
                </a:solidFill>
                <a:latin typeface="+mn-lt"/>
                <a:ea typeface="+mn-ea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bg2"/>
                </a:solidFill>
                <a:latin typeface="+mn-lt"/>
                <a:ea typeface="+mn-ea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bg2"/>
                </a:solidFill>
                <a:latin typeface="+mn-lt"/>
                <a:ea typeface="+mn-ea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bg2"/>
                </a:solidFill>
                <a:latin typeface="+mn-lt"/>
                <a:ea typeface="+mn-ea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00408D"/>
                </a:solidFill>
                <a:latin typeface="+mn-lt"/>
                <a:ea typeface="+mn-ea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00408D"/>
                </a:solidFill>
                <a:latin typeface="+mn-lt"/>
                <a:ea typeface="+mn-ea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00408D"/>
                </a:solidFill>
                <a:latin typeface="+mn-lt"/>
                <a:ea typeface="+mn-ea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00408D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/>
              <a:t>Marc.Lipschultz@vdot.Virginia.gov </a:t>
            </a:r>
            <a:r>
              <a:rPr lang="en-US" b="1" kern="0" dirty="0">
                <a:solidFill>
                  <a:srgbClr val="FF6600"/>
                </a:solidFill>
              </a:rPr>
              <a:t>|</a:t>
            </a:r>
            <a:r>
              <a:rPr lang="en-US" kern="0" dirty="0"/>
              <a:t>  </a:t>
            </a:r>
            <a:r>
              <a:rPr lang="en-US" kern="0" dirty="0" smtClean="0"/>
              <a:t>(804) 371-6022</a:t>
            </a:r>
            <a:endParaRPr lang="en-US" kern="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63084" y="5867399"/>
            <a:ext cx="60959" cy="381001"/>
          </a:xfrm>
          <a:prstGeom prst="rect">
            <a:avLst/>
          </a:prstGeom>
          <a:solidFill>
            <a:srgbClr val="FE581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1000" y="31000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6600"/>
                </a:solidFill>
              </a:rPr>
              <a:t>THANKS!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849" y="4181349"/>
            <a:ext cx="3047850" cy="1435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3603" y="4181349"/>
            <a:ext cx="1484850" cy="14259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2357" y="4171582"/>
            <a:ext cx="1445775" cy="1435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2036" y="4160109"/>
            <a:ext cx="1406700" cy="14161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30790" y="4191115"/>
            <a:ext cx="1406700" cy="141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96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DOTtemplate1">
  <a:themeElements>
    <a:clrScheme name="VDOT">
      <a:dk1>
        <a:srgbClr val="0060AA"/>
      </a:dk1>
      <a:lt1>
        <a:srgbClr val="FFFFFF"/>
      </a:lt1>
      <a:dk2>
        <a:srgbClr val="F47735"/>
      </a:dk2>
      <a:lt2>
        <a:srgbClr val="2D2015"/>
      </a:lt2>
      <a:accent1>
        <a:srgbClr val="F47735"/>
      </a:accent1>
      <a:accent2>
        <a:srgbClr val="F79A68"/>
      </a:accent2>
      <a:accent3>
        <a:srgbClr val="FFFFFF"/>
      </a:accent3>
      <a:accent4>
        <a:srgbClr val="005191"/>
      </a:accent4>
      <a:accent5>
        <a:srgbClr val="F8BDAE"/>
      </a:accent5>
      <a:accent6>
        <a:srgbClr val="E08B5E"/>
      </a:accent6>
      <a:hlink>
        <a:srgbClr val="0060AA"/>
      </a:hlink>
      <a:folHlink>
        <a:srgbClr val="949CA1"/>
      </a:folHlink>
    </a:clrScheme>
    <a:fontScheme name="VDOTtemplate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VDOTtemplate1 1">
        <a:dk1>
          <a:srgbClr val="0060AA"/>
        </a:dk1>
        <a:lt1>
          <a:srgbClr val="FFFFFF"/>
        </a:lt1>
        <a:dk2>
          <a:srgbClr val="F47735"/>
        </a:dk2>
        <a:lt2>
          <a:srgbClr val="2D2015"/>
        </a:lt2>
        <a:accent1>
          <a:srgbClr val="F47735"/>
        </a:accent1>
        <a:accent2>
          <a:srgbClr val="F79A68"/>
        </a:accent2>
        <a:accent3>
          <a:srgbClr val="FFFFFF"/>
        </a:accent3>
        <a:accent4>
          <a:srgbClr val="005191"/>
        </a:accent4>
        <a:accent5>
          <a:srgbClr val="F8BDAE"/>
        </a:accent5>
        <a:accent6>
          <a:srgbClr val="E08B5E"/>
        </a:accent6>
        <a:hlink>
          <a:srgbClr val="0060AA"/>
        </a:hlink>
        <a:folHlink>
          <a:srgbClr val="949C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VDOTPowerPointTemplateWIDE" id="{4BEF9326-C0E6-984D-9DCD-AFEA837E9170}" vid="{6833AFE4-AF01-6E47-B047-A6D93B65F6A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65251e2-4269-43f1-8801-163ca3fb319b">
      <Value>434</Value>
      <Value>433</Value>
      <Value>1189</Value>
      <Value>1255</Value>
      <Value>7227</Value>
      <Value>7226</Value>
      <Value>5</Value>
      <Value>4</Value>
      <Value>3</Value>
    </TaxCatchAll>
    <TaxKeywordTaxHTField xmlns="465251e2-4269-43f1-8801-163ca3fb319b">
      <Terms xmlns="http://schemas.microsoft.com/office/infopath/2007/PartnerControls">
        <TermInfo xmlns="http://schemas.microsoft.com/office/infopath/2007/PartnerControls">
          <TermName xmlns="http://schemas.microsoft.com/office/infopath/2007/PartnerControls">VDOT PowerPoint</TermName>
          <TermId xmlns="http://schemas.microsoft.com/office/infopath/2007/PartnerControls">e419e7ed-8b7d-48ae-9eca-519777a20d1d</TermId>
        </TermInfo>
        <TermInfo xmlns="http://schemas.microsoft.com/office/infopath/2007/PartnerControls">
          <TermName xmlns="http://schemas.microsoft.com/office/infopath/2007/PartnerControls">PowerPoint template</TermName>
          <TermId xmlns="http://schemas.microsoft.com/office/infopath/2007/PartnerControls">cf4b8738-cccb-465e-ad88-d3daca1c2410</TermId>
        </TermInfo>
        <TermInfo xmlns="http://schemas.microsoft.com/office/infopath/2007/PartnerControls">
          <TermName xmlns="http://schemas.microsoft.com/office/infopath/2007/PartnerControls">VDOT template</TermName>
          <TermId xmlns="http://schemas.microsoft.com/office/infopath/2007/PartnerControls">37aaf80a-a557-47ad-b17b-163a03800fc0</TermId>
        </TermInfo>
      </Terms>
    </TaxKeywordTaxHTField>
    <vdotAudienceTaxHTField0 xmlns="http://schemas.microsoft.com/sharepoint/v3/fields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 and External</TermName>
          <TermId xmlns="http://schemas.microsoft.com/office/infopath/2007/PartnerControls">bd468127-f865-41ec-8cae-906ac913ec73</TermId>
        </TermInfo>
      </Terms>
    </vdotAudienceTaxHTField0>
    <vdotDocumentOwnershipTaxHTField0 xmlns="http://schemas.microsoft.com/sharepoint/v3/fields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Division Administrator</TermName>
          <TermId xmlns="http://schemas.microsoft.com/office/infopath/2007/PartnerControls">7f1069d7-14e6-4d28-bffd-f0829fa67576</TermId>
        </TermInfo>
      </Terms>
    </vdotDocumentOwnershipTaxHTField0>
    <vdotPrimaryCategoryTaxHTField0 xmlns="http://schemas.microsoft.com/sharepoint/v3/fields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17ad0728-ca9f-42a6-a3de-52c6acd6059c</TermId>
        </TermInfo>
      </Terms>
    </vdotPrimaryCategoryTaxHTField0>
    <vdotPowerUser xmlns="http://schemas.microsoft.com/sharepoint/v3">
      <UserInfo>
        <DisplayName>Yanishak, Charity (VDOT)</DisplayName>
        <AccountId>29</AccountId>
        <AccountType/>
      </UserInfo>
    </vdotPowerUser>
    <vdotNonGovernanceCategoryTaxHTField0 xmlns="http://schemas.microsoft.com/sharepoint/v3/fields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17ad0728-ca9f-42a6-a3de-52c6acd6059c</TermId>
        </TermInfo>
      </Terms>
    </vdotNonGovernanceCategoryTaxHTField0>
    <vdotRelatedResource xmlns="http://schemas.microsoft.com/sharepoint/v3">
      <Url xsi:nil="true"/>
      <Description xsi:nil="true"/>
    </vdotRelatedResource>
    <vdotAddCategoriesTaxHTField0 xmlns="http://schemas.microsoft.com/sharepoint/v3/fields">
      <Terms xmlns="http://schemas.microsoft.com/office/infopath/2007/PartnerControls"/>
    </vdotAddCategoriesTaxHTField0>
    <vdotVDOTOfficeTaxHTField0 xmlns="http://schemas.microsoft.com/sharepoint/v3/fields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ad754f04-afdb-498e-b856-7903481e82cd</TermId>
        </TermInfo>
      </Terms>
    </vdotVDOTOfficeTaxHTField0>
    <vdotDateOfReviewTaxHTField0 xmlns="http://schemas.microsoft.com/sharepoint/v3/fields">
      <Terms xmlns="http://schemas.microsoft.com/office/infopath/2007/PartnerControls">
        <TermInfo xmlns="http://schemas.microsoft.com/office/infopath/2007/PartnerControls">
          <TermName xmlns="http://schemas.microsoft.com/office/infopath/2007/PartnerControls">One Year</TermName>
          <TermId xmlns="http://schemas.microsoft.com/office/infopath/2007/PartnerControls">326c3b65-1246-458f-bba5-086cf61f7a39</TermId>
        </TermInfo>
      </Terms>
    </vdotDateOfReviewTaxHTField0>
    <vdotPublishingNotes xmlns="627f1986-7bb5-487f-9d92-3550f27f3e8e">The official powerpoint template for the Virginia Department of Transportation. </vdotPublishingNotes>
    <vdotSourceUrl xmlns="627f1986-7bb5-487f-9d92-3550f27f3e8e">
      <Url>https://insidevdot.cov.virginia.gov/div/pa/CDW/CDWDocs/Forms/DispForm.aspx?ID=122</Url>
      <Description>VDOTPowerPointTemplate.potx</Description>
    </vdotSourceUrl>
    <vdotDateOfIssue xmlns="627f1986-7bb5-487f-9d92-3550f27f3e8e">2018-01-29T05:00:00+00:00</vdotDateOfIssue>
    <vdotDocumentStatus xmlns="627f1986-7bb5-487f-9d92-3550f27f3e8e">VDOTPowerPointTemplate.potx version 4.0 was routed to the Metadata Management Workspace.</vdotDocument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Non Governance Document" ma:contentTypeID="0x0101006B60110E8C6C405BB105122410B41DE102001E231B52A4FB7F44A88225A31797A445" ma:contentTypeVersion="3" ma:contentTypeDescription="Use this content type to upload Non Governance Documents." ma:contentTypeScope="" ma:versionID="0153320855a514fc215bdac40939bd48">
  <xsd:schema xmlns:xsd="http://www.w3.org/2001/XMLSchema" xmlns:xs="http://www.w3.org/2001/XMLSchema" xmlns:p="http://schemas.microsoft.com/office/2006/metadata/properties" xmlns:ns1="http://schemas.microsoft.com/sharepoint/v3" xmlns:ns2="627f1986-7bb5-487f-9d92-3550f27f3e8e" xmlns:ns3="465251e2-4269-43f1-8801-163ca3fb319b" xmlns:ns4="http://schemas.microsoft.com/sharepoint/v3/fields" targetNamespace="http://schemas.microsoft.com/office/2006/metadata/properties" ma:root="true" ma:fieldsID="f83930511f2c46ae56be80317fe89b19" ns1:_="" ns2:_="" ns3:_="" ns4:_="">
    <xsd:import namespace="http://schemas.microsoft.com/sharepoint/v3"/>
    <xsd:import namespace="627f1986-7bb5-487f-9d92-3550f27f3e8e"/>
    <xsd:import namespace="465251e2-4269-43f1-8801-163ca3fb319b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vdotDateOfIssue" minOccurs="0"/>
                <xsd:element ref="ns1:vdotRelatedResource" minOccurs="0"/>
                <xsd:element ref="ns2:vdotPublishingNotes" minOccurs="0"/>
                <xsd:element ref="ns1:vdotPowerUser" minOccurs="0"/>
                <xsd:element ref="ns2:vdotSourceUrl" minOccurs="0"/>
                <xsd:element ref="ns2:vdotDocumentStatus" minOccurs="0"/>
                <xsd:element ref="ns4:vdotVDOTOfficeTaxHTField0" minOccurs="0"/>
                <xsd:element ref="ns4:vdotDocumentOwnershipTaxHTField0" minOccurs="0"/>
                <xsd:element ref="ns4:vdotAudienceTaxHTField0" minOccurs="0"/>
                <xsd:element ref="ns4:vdotDateOfReviewTaxHTField0" minOccurs="0"/>
                <xsd:element ref="ns4:vdotNonGovernanceCategoryTaxHTField0" minOccurs="0"/>
                <xsd:element ref="ns4:vdotPrimaryCategoryTaxHTField0" minOccurs="0"/>
                <xsd:element ref="ns4:vdotAddCategoriesTaxHTField0" minOccurs="0"/>
                <xsd:element ref="ns3:TaxKeywordTaxHTField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vdotRelatedResource" ma:index="18" nillable="true" ma:displayName="Related Resource" ma:internalName="vdotRelatedResourc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dotPowerUser" ma:index="21" nillable="true" ma:displayName="Power User" ma:list="UserInfo" ma:SharePointGroup="0" ma:internalName="vdotPowerUs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f1986-7bb5-487f-9d92-3550f27f3e8e" elementFormDefault="qualified">
    <xsd:import namespace="http://schemas.microsoft.com/office/2006/documentManagement/types"/>
    <xsd:import namespace="http://schemas.microsoft.com/office/infopath/2007/PartnerControls"/>
    <xsd:element name="vdotDateOfIssue" ma:index="13" nillable="true" ma:displayName="Date of Issuance" ma:description="This field is OPTIONAL for non-governance documents." ma:format="DateOnly" ma:indexed="true" ma:internalName="vdotDateOfIssue">
      <xsd:simpleType>
        <xsd:restriction base="dms:DateTime"/>
      </xsd:simpleType>
    </xsd:element>
    <xsd:element name="vdotPublishingNotes" ma:index="19" nillable="true" ma:displayName="Notes" ma:description="This field is OPTIONAL. Use this field to communicate potential concerns or issues to the Metadata Manager." ma:hidden="true" ma:internalName="vdotPublishingNotes">
      <xsd:simpleType>
        <xsd:restriction base="dms:Note"/>
      </xsd:simpleType>
    </xsd:element>
    <xsd:element name="vdotSourceUrl" ma:index="22" nillable="true" ma:displayName="Source Item URL" ma:internalName="vdotSource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dotDocumentStatus" ma:index="23" nillable="true" ma:displayName="Document Status" ma:internalName="vdotDocument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5251e2-4269-43f1-8801-163ca3fb319b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31" nillable="true" ma:taxonomy="true" ma:internalName="TaxKeywordTaxHTField" ma:taxonomyFieldName="TaxKeyword" ma:displayName="Enterprise Keywords" ma:fieldId="{23f27201-bee3-471e-b2e7-b64fd8b7ca38}" ma:taxonomyMulti="true" ma:sspId="1b9a7e8e-3e7c-4b4a-9f52-dabb3ff4687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32" nillable="true" ma:displayName="Taxonomy Catch All Column" ma:hidden="true" ma:list="{ee917b2b-7ba2-4bde-a444-ffbf2a87827c}" ma:internalName="TaxCatchAll" ma:showField="CatchAllData" ma:web="beaa5902-61d5-4bef-b5f5-61a8248333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3" nillable="true" ma:displayName="Taxonomy Catch All Column1" ma:hidden="true" ma:list="{ee917b2b-7ba2-4bde-a444-ffbf2a87827c}" ma:internalName="TaxCatchAllLabel" ma:readOnly="true" ma:showField="CatchAllDataLabel" ma:web="beaa5902-61d5-4bef-b5f5-61a8248333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vdotVDOTOfficeTaxHTField0" ma:index="24" nillable="true" ma:taxonomy="true" ma:internalName="vdotVDOTOffice0" ma:taxonomyFieldName="vdotVDOTOffice" ma:displayName="VDOT Office" ma:indexed="true" ma:fieldId="{30762c6b-7c68-46f0-88fa-296544e9a4fe}" ma:sspId="1b9a7e8e-3e7c-4b4a-9f52-dabb3ff4687f" ma:termSetId="ab580077-5090-467d-9506-c83fee14dac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dotDocumentOwnershipTaxHTField0" ma:index="25" ma:taxonomy="true" ma:internalName="vdotDocumentOwnership0" ma:taxonomyFieldName="vdotDocumentOwnership" ma:displayName="Document Ownership" ma:fieldId="{cf4dafe9-b1e7-4c7d-8ef0-e239586585dd}" ma:sspId="1b9a7e8e-3e7c-4b4a-9f52-dabb3ff4687f" ma:termSetId="a8560183-27f1-4fad-ac39-596c4976960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dotAudienceTaxHTField0" ma:index="26" ma:taxonomy="true" ma:internalName="vdotAudience0" ma:taxonomyFieldName="vdotAudience" ma:displayName="Audience" ma:indexed="true" ma:fieldId="{954fd02f-e124-43e3-acae-140045bf6ecd}" ma:sspId="1b9a7e8e-3e7c-4b4a-9f52-dabb3ff4687f" ma:termSetId="2e88f8e3-b309-4819-b5ef-8d3cd2826d5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dotDateOfReviewTaxHTField0" ma:index="27" ma:taxonomy="true" ma:internalName="vdotDateOfReview0" ma:taxonomyFieldName="vdotDateOfReview" ma:displayName="Date of Review" ma:fieldId="{8149b856-97fc-4518-91bc-490d3ac481b1}" ma:sspId="1b9a7e8e-3e7c-4b4a-9f52-dabb3ff4687f" ma:termSetId="315e48ef-c1bc-4cce-8f17-b5cbbe32f4e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dotNonGovernanceCategoryTaxHTField0" ma:index="28" ma:taxonomy="true" ma:internalName="vdotNonGovernanceCategory0" ma:taxonomyFieldName="vdotNonGovernanceCategory" ma:displayName="Primary Category" ma:fieldId="{7014b2b6-6106-46e0-be5d-01e838a2e769}" ma:sspId="1b9a7e8e-3e7c-4b4a-9f52-dabb3ff4687f" ma:termSetId="129b0cbb-896f-428f-a841-c51f55db56a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dotPrimaryCategoryTaxHTField0" ma:index="29" ma:taxonomy="true" ma:internalName="vdotPrimaryCategory0" ma:taxonomyFieldName="vdotPrimaryCategory" ma:displayName="Primary Category" ma:fieldId="{4ff97160-d996-457a-a68e-a0bdd5e65634}" ma:sspId="1b9a7e8e-3e7c-4b4a-9f52-dabb3ff4687f" ma:termSetId="82701a63-5f8c-4e98-b67d-320a69b9bbb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dotAddCategoriesTaxHTField0" ma:index="30" nillable="true" ma:taxonomy="true" ma:internalName="vdotAddCategories0" ma:taxonomyFieldName="vdotAddCategories" ma:displayName="Additional Categories" ma:fieldId="{e36ee1f0-18b6-46ec-8b22-cfe14228cb79}" ma:taxonomyMulti="true" ma:sspId="1b9a7e8e-3e7c-4b4a-9f52-dabb3ff4687f" ma:termSetId="129b0cbb-896f-428f-a841-c51f55db56a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/>
        <xsd:element ref="dc:title" maxOccurs="1" ma:index="1" ma:displayName="Document 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471F20-14DB-48FB-B7C1-0274A7EFC4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A6F1BA-FBA8-4130-A768-A8542EE289CF}">
  <ds:schemaRefs>
    <ds:schemaRef ds:uri="http://purl.org/dc/terms/"/>
    <ds:schemaRef ds:uri="http://www.w3.org/XML/1998/namespace"/>
    <ds:schemaRef ds:uri="http://schemas.microsoft.com/office/2006/documentManagement/types"/>
    <ds:schemaRef ds:uri="627f1986-7bb5-487f-9d92-3550f27f3e8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sharepoint/v3/fields"/>
    <ds:schemaRef ds:uri="465251e2-4269-43f1-8801-163ca3fb319b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992DBF2-8B14-474D-98EA-426DEEFEA2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27f1986-7bb5-487f-9d92-3550f27f3e8e"/>
    <ds:schemaRef ds:uri="465251e2-4269-43f1-8801-163ca3fb319b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IMSA Lipschultz presentation 2</Template>
  <TotalTime>20434</TotalTime>
  <Words>593</Words>
  <Application>Microsoft Office PowerPoint</Application>
  <PresentationFormat>Widescreen</PresentationFormat>
  <Paragraphs>67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Wingdings</vt:lpstr>
      <vt:lpstr>VDOTtemplate1</vt:lpstr>
      <vt:lpstr>Atv &amp; snowmobile SiGNING</vt:lpstr>
      <vt:lpstr>Background</vt:lpstr>
      <vt:lpstr>Snowmobile Signing in MUTCD</vt:lpstr>
      <vt:lpstr>VDOT approach</vt:lpstr>
      <vt:lpstr>WisDOT approach</vt:lpstr>
      <vt:lpstr>PennDOT approach</vt:lpstr>
      <vt:lpstr>Discussion</vt:lpstr>
      <vt:lpstr>PowerPoint Presentation</vt:lpstr>
    </vt:vector>
  </TitlesOfParts>
  <Company>Virginia IT Infrastructure Partnership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Lipschultz, Marc, P.E., P.T.O.E.  (VDOT)</dc:creator>
  <cp:keywords>VDOT template; PowerPoint template; VDOT PowerPoint</cp:keywords>
  <cp:lastModifiedBy>Lipschultz, Marc, P.E., P.T.O.E.  (VDOT)</cp:lastModifiedBy>
  <cp:revision>337</cp:revision>
  <cp:lastPrinted>2019-09-18T15:52:39Z</cp:lastPrinted>
  <dcterms:created xsi:type="dcterms:W3CDTF">2018-03-01T18:22:40Z</dcterms:created>
  <dcterms:modified xsi:type="dcterms:W3CDTF">2021-01-04T15:31:16Z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0x0101006B60110E8C6C405BB105122410B41DE102001E231B52A4FB7F44A88225A31797A445</vt:lpwstr>
  </property>
  <property fmtid="{D5CDD505-2E9C-101B-9397-08002B2CF9AE}" pid="3" name="TaxKeyword">
    <vt:lpwstr>7226;#VDOT PowerPoint|e419e7ed-8b7d-48ae-9eca-519777a20d1d;#1255;#PowerPoint template|cf4b8738-cccb-465e-ad88-d3daca1c2410;#7227;#VDOT template|37aaf80a-a557-47ad-b17b-163a03800fc0</vt:lpwstr>
  </property>
  <property fmtid="{D5CDD505-2E9C-101B-9397-08002B2CF9AE}" pid="4" name="vdotDocumentType">
    <vt:lpwstr>5;#Not Vital Record|093eb48e-9bd5-43e3-bb5e-eb2a8662516a</vt:lpwstr>
  </property>
  <property fmtid="{D5CDD505-2E9C-101B-9397-08002B2CF9AE}" pid="5" name="vdotDivision">
    <vt:lpwstr>95;#Public Affairs|ad754f04-afdb-498e-b856-7903481e82cd</vt:lpwstr>
  </property>
  <property fmtid="{D5CDD505-2E9C-101B-9397-08002B2CF9AE}" pid="6" name="_dlc_DocIdItemGuid">
    <vt:lpwstr>9f713551-eac9-4610-ab73-df9a30886e3b</vt:lpwstr>
  </property>
  <property fmtid="{D5CDD505-2E9C-101B-9397-08002B2CF9AE}" pid="7" name="vdotDocumentOwner">
    <vt:lpwstr>2;#Division Administrator|7f1069d7-14e6-4d28-bffd-f0829fa67576</vt:lpwstr>
  </property>
  <property fmtid="{D5CDD505-2E9C-101B-9397-08002B2CF9AE}" pid="8" name="vdotDocumentDescriptor">
    <vt:lpwstr>812;#Template|f983bc4d-9bd6-40f3-96b9-9a14a1cfd89d</vt:lpwstr>
  </property>
  <property fmtid="{D5CDD505-2E9C-101B-9397-08002B2CF9AE}" pid="9" name="Order">
    <vt:r8>6500</vt:r8>
  </property>
  <property fmtid="{D5CDD505-2E9C-101B-9397-08002B2CF9AE}" pid="10" name="vdotAuthority0">
    <vt:lpwstr/>
  </property>
  <property fmtid="{D5CDD505-2E9C-101B-9397-08002B2CF9AE}" pid="11" name="vdotAudience">
    <vt:lpwstr>4;#Internal and External|bd468127-f865-41ec-8cae-906ac913ec73</vt:lpwstr>
  </property>
  <property fmtid="{D5CDD505-2E9C-101B-9397-08002B2CF9AE}" pid="12" name="vdotPrimaryCategory">
    <vt:lpwstr>434;#Presentation|17ad0728-ca9f-42a6-a3de-52c6acd6059c</vt:lpwstr>
  </property>
  <property fmtid="{D5CDD505-2E9C-101B-9397-08002B2CF9AE}" pid="13" name="vdotNonGovernanceCategory">
    <vt:lpwstr>433;#Presentation|17ad0728-ca9f-42a6-a3de-52c6acd6059c</vt:lpwstr>
  </property>
  <property fmtid="{D5CDD505-2E9C-101B-9397-08002B2CF9AE}" pid="14" name="vdotVDOTOffice">
    <vt:lpwstr>1189;#Communications|ad754f04-afdb-498e-b856-7903481e82cd</vt:lpwstr>
  </property>
  <property fmtid="{D5CDD505-2E9C-101B-9397-08002B2CF9AE}" pid="15" name="vdotAddCategories">
    <vt:lpwstr/>
  </property>
  <property fmtid="{D5CDD505-2E9C-101B-9397-08002B2CF9AE}" pid="16" name="vdotDocumentOwnership">
    <vt:lpwstr>3;#Division Administrator|7f1069d7-14e6-4d28-bffd-f0829fa67576</vt:lpwstr>
  </property>
  <property fmtid="{D5CDD505-2E9C-101B-9397-08002B2CF9AE}" pid="17" name="vdotDateOfReview">
    <vt:lpwstr>5;#One Year|326c3b65-1246-458f-bba5-086cf61f7a39</vt:lpwstr>
  </property>
  <property fmtid="{D5CDD505-2E9C-101B-9397-08002B2CF9AE}" pid="18" name="vdotAuthority">
    <vt:lpwstr/>
  </property>
  <property fmtid="{D5CDD505-2E9C-101B-9397-08002B2CF9AE}" pid="19" name="_dlc_DocIdPersistId">
    <vt:bool>true</vt:bool>
  </property>
</Properties>
</file>