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0"/>
  </p:notesMasterIdLst>
  <p:sldIdLst>
    <p:sldId id="5765" r:id="rId2"/>
    <p:sldId id="330" r:id="rId3"/>
    <p:sldId id="310" r:id="rId4"/>
    <p:sldId id="382" r:id="rId5"/>
    <p:sldId id="391" r:id="rId6"/>
    <p:sldId id="5766" r:id="rId7"/>
    <p:sldId id="395" r:id="rId8"/>
    <p:sldId id="347" r:id="rId9"/>
  </p:sldIdLst>
  <p:sldSz cx="9144000" cy="6858000" type="screen4x3"/>
  <p:notesSz cx="6980238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">
          <p15:clr>
            <a:srgbClr val="A4A3A4"/>
          </p15:clr>
        </p15:guide>
        <p15:guide id="2" pos="37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9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8" name="Author" initials="A" lastIdx="0" clrIdx="7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7DC3"/>
    <a:srgbClr val="00B140"/>
    <a:srgbClr val="00AC3D"/>
    <a:srgbClr val="FF5BD4"/>
    <a:srgbClr val="337B30"/>
    <a:srgbClr val="E36F1E"/>
    <a:srgbClr val="85AAAD"/>
    <a:srgbClr val="D04726"/>
    <a:srgbClr val="E9A1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CD0B7A-0915-4724-89F5-0AC8A02F2F57}" v="1" dt="2023-03-01T20:41:34.3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8837" autoAdjust="0"/>
  </p:normalViewPr>
  <p:slideViewPr>
    <p:cSldViewPr snapToGrid="0">
      <p:cViewPr varScale="1">
        <p:scale>
          <a:sx n="114" d="100"/>
          <a:sy n="114" d="100"/>
        </p:scale>
        <p:origin x="1844" y="76"/>
      </p:cViewPr>
      <p:guideLst>
        <p:guide orient="horz" pos="336"/>
        <p:guide pos="37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1T13:52:19.45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703 2566,'-3'-1,"1"1,0 0,-1-1,1 0,0 1,-1-1,1 0,0 0,0 0,0 0,0-1,0 1,0 0,0-1,1 0,-1 1,0-1,1 0,-1 0,1 0,0 0,0 0,-1 0,1 0,1 0,-2-4,-3-9,0-1,1 1,-2-18,-3-9,0 8,-5-46,-7-26,13 87,0-1,-1 2,-1-1,-20-26,0-4,-61-85,-22-26,93 130,-21-44,-6-9,20 37,2 0,-35-95,50 111,-8-53,3 14,11 44,2-1,0 1,1-1,2 0,3-26,-2 44,0-1,0 1,1 0,1 0,-1 0,1 0,0 1,1-1,6-7,-4 6,-1-1,-1 1,1-1,-2 1,6-15,-3-13,-2-1,-1 0,-1-1,-6-67,1 19,1 62,-1 1,-1-1,-13-46,-21-18,28 70,0 0,2 0,0-1,-5-25,9-22,3 56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1T13:55:04.70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3419,'1'-3,"0"0,1 0,0 0,-1 0,1 0,0 1,0-1,1 0,-1 1,1 0,-1-1,1 1,0 0,-1 0,5-1,14-14,29-48,-41 51,1 0,1 1,-1 0,2 1,0 0,0 1,1 1,1-1,27-15,112-31,-131 49,-9 3,0 0,0-1,0-1,-1 0,0 0,14-12,110-98,3-6,-131 116,90-97,-87 91,-2 1,1-2,-2 1,0-1,0-1,9-25,-7 6,-1 0,-2-1,-1 0,-1 0,-1-51,-5 46,0 10,1 1,1 0,1-1,7-31,-3 28,-2 0,-2 0,-1 0,-4-45,0-5,5-7,-4-101,-2 172,-1 1,-1 0,-1 1,0-1,-1 1,-1 1,-20-29,19 27,1 1,0-2,1 1,1-1,-6-26,-20-51,25 75,0 1,-4-28,7 29,0-1,-2 1,-10-23,11 27,1-1,1 0,0 0,1 0,1-1,0 1,1-1,1 1,3-30,-1 23,-2 0,0 1,-2-1,-5-31,2 26,2-1,0 1,2-1,2 0,3-32,0 45,0-1,1 2,0-1,1 1,1-1,1 2,0-1,1 1,0 0,17-17,-7 5,46-66,-61 85,0 1,-1 0,0-1,-1 1,1-1,2-10,-2 5,1-3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1T13:55:18.004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01T13:55:22.590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1 451,'0'-13,"-1"-14,2 1,7-45,-6 61,0 0,2 0,-1 1,1 0,0-1,1 1,0 1,1-1,-1 1,11-11,-4 4,0-2,-1 1,0-1,13-31,-14 14,5-12,-9 37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073" cy="458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56" tIns="45628" rIns="91256" bIns="45628" numCol="1" anchor="t" anchorCtr="0" compatLnSpc="1">
            <a:prstTxWarp prst="textNoShape">
              <a:avLst/>
            </a:prstTxWarp>
          </a:bodyPr>
          <a:lstStyle>
            <a:lvl1pPr defTabSz="912367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3651" y="0"/>
            <a:ext cx="3025073" cy="458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56" tIns="45628" rIns="91256" bIns="45628" numCol="1" anchor="t" anchorCtr="0" compatLnSpc="1">
            <a:prstTxWarp prst="textNoShape">
              <a:avLst/>
            </a:prstTxWarp>
          </a:bodyPr>
          <a:lstStyle>
            <a:lvl1pPr algn="r" defTabSz="912367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3325" y="684213"/>
            <a:ext cx="4573588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328" y="4343703"/>
            <a:ext cx="5583584" cy="4115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56" tIns="45628" rIns="91256" bIns="456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4381"/>
            <a:ext cx="3025073" cy="458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56" tIns="45628" rIns="91256" bIns="45628" numCol="1" anchor="b" anchorCtr="0" compatLnSpc="1">
            <a:prstTxWarp prst="textNoShape">
              <a:avLst/>
            </a:prstTxWarp>
          </a:bodyPr>
          <a:lstStyle>
            <a:lvl1pPr defTabSz="912367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3651" y="8684381"/>
            <a:ext cx="3025073" cy="458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56" tIns="45628" rIns="91256" bIns="45628" numCol="1" anchor="b" anchorCtr="0" compatLnSpc="1">
            <a:prstTxWarp prst="textNoShape">
              <a:avLst/>
            </a:prstTxWarp>
          </a:bodyPr>
          <a:lstStyle>
            <a:lvl1pPr algn="r" defTabSz="912367">
              <a:defRPr sz="1200"/>
            </a:lvl1pPr>
          </a:lstStyle>
          <a:p>
            <a:fld id="{A0FFD154-CEB0-4D4D-8924-E12DBDA257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3786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2367" eaLnBrk="0" hangingPunct="0">
              <a:defRPr sz="2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08106" indent="-272348" defTabSz="912367" eaLnBrk="0" hangingPunct="0">
              <a:defRPr sz="2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089393" indent="-217879" defTabSz="912367" eaLnBrk="0" hangingPunct="0">
              <a:defRPr sz="2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25151" indent="-217879" defTabSz="912367" eaLnBrk="0" hangingPunct="0">
              <a:defRPr sz="2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1960908" indent="-217879" defTabSz="912367" eaLnBrk="0" hangingPunct="0">
              <a:defRPr sz="2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396665" indent="-217879" defTabSz="9123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832423" indent="-217879" defTabSz="9123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268180" indent="-217879" defTabSz="9123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703937" indent="-217879" defTabSz="91236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F0F36E65-BC41-4A6B-9161-4137B851EAC9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934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FFD154-CEB0-4D4D-8924-E12DBDA2579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368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FFD154-CEB0-4D4D-8924-E12DBDA2579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83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FFD154-CEB0-4D4D-8924-E12DBDA2579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17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FFD154-CEB0-4D4D-8924-E12DBDA2579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4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FFD154-CEB0-4D4D-8924-E12DBDA2579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52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FFD154-CEB0-4D4D-8924-E12DBDA2579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135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FFD154-CEB0-4D4D-8924-E12DBDA2579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649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8" name="Rectangle 16"/>
          <p:cNvSpPr>
            <a:spLocks noChangeArrowheads="1"/>
          </p:cNvSpPr>
          <p:nvPr userDrawn="1"/>
        </p:nvSpPr>
        <p:spPr bwMode="auto">
          <a:xfrm>
            <a:off x="7200900" y="76200"/>
            <a:ext cx="1752600" cy="762000"/>
          </a:xfrm>
          <a:prstGeom prst="rect">
            <a:avLst/>
          </a:prstGeom>
          <a:solidFill>
            <a:srgbClr val="00AE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59C5F94-016D-4DB6-9A5A-8CEBF71E299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1470025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algn="ctr">
              <a:defRPr sz="4000" smtClean="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29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1371600" y="3886200"/>
            <a:ext cx="6400800" cy="1752600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2400" smtClean="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381000" y="76200"/>
            <a:ext cx="6705600" cy="152400"/>
          </a:xfrm>
          <a:prstGeom prst="rect">
            <a:avLst/>
          </a:prstGeom>
          <a:solidFill>
            <a:srgbClr val="00B1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2438400" y="6553200"/>
            <a:ext cx="6477000" cy="228600"/>
          </a:xfrm>
          <a:prstGeom prst="rect">
            <a:avLst/>
          </a:prstGeom>
          <a:solidFill>
            <a:srgbClr val="00B1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381000" y="6553200"/>
            <a:ext cx="1905000" cy="228600"/>
          </a:xfrm>
          <a:prstGeom prst="rect">
            <a:avLst/>
          </a:pr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34" name="TextBox 4"/>
          <p:cNvSpPr txBox="1">
            <a:spLocks noChangeArrowheads="1"/>
          </p:cNvSpPr>
          <p:nvPr userDrawn="1"/>
        </p:nvSpPr>
        <p:spPr bwMode="auto">
          <a:xfrm>
            <a:off x="457200" y="6515100"/>
            <a:ext cx="18288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100">
                <a:solidFill>
                  <a:schemeClr val="bg1"/>
                </a:solidFill>
              </a:rPr>
              <a:t>Safety First and Always</a:t>
            </a:r>
          </a:p>
        </p:txBody>
      </p:sp>
      <p:pic>
        <p:nvPicPr>
          <p:cNvPr id="54287" name="Picture 15" descr="slide_Eversource_energy_white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0125" y="292100"/>
            <a:ext cx="146050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998442-AE0E-49CD-9FF1-3BC5A74C68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9205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228600"/>
            <a:ext cx="207645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076950" cy="57150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A6A5C7-E9C0-4D23-B11D-8D73044755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9169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923E72-0F48-448E-B31B-3B76C66B7A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4657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0A4181-E73B-4E40-A4E9-65F7DBB75A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43515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76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4176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84FE6D-B715-4D5A-8864-D0538CD83D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05950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8A4685-2BF0-4DFE-A8A4-18600ED16E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5466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15ECA1-E353-4631-BEFD-590A34ABBA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22292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AF9885-D20D-4FB6-8FF4-3A13FDA8E5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15893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FECC34-5099-4331-8F47-12CBBE1DF0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4809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5D8D71-C92C-42E9-965F-E0BCE6823C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25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4DD8937-9804-4859-8E33-9C0DCEB983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6629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19200"/>
            <a:ext cx="8001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381000" y="76200"/>
            <a:ext cx="6705600" cy="152400"/>
          </a:xfrm>
          <a:prstGeom prst="rect">
            <a:avLst/>
          </a:prstGeom>
          <a:solidFill>
            <a:srgbClr val="00B1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2438400" y="6553200"/>
            <a:ext cx="6477000" cy="228600"/>
          </a:xfrm>
          <a:prstGeom prst="rect">
            <a:avLst/>
          </a:prstGeom>
          <a:solidFill>
            <a:srgbClr val="00B1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381000" y="6553200"/>
            <a:ext cx="1905000" cy="228600"/>
          </a:xfrm>
          <a:prstGeom prst="rect">
            <a:avLst/>
          </a:pr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34" name="TextBox 4"/>
          <p:cNvSpPr txBox="1">
            <a:spLocks noChangeArrowheads="1"/>
          </p:cNvSpPr>
          <p:nvPr userDrawn="1"/>
        </p:nvSpPr>
        <p:spPr bwMode="auto">
          <a:xfrm>
            <a:off x="457200" y="6515100"/>
            <a:ext cx="18288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100">
                <a:solidFill>
                  <a:schemeClr val="bg1"/>
                </a:solidFill>
              </a:rPr>
              <a:t>Safety First and Always</a:t>
            </a:r>
          </a:p>
        </p:txBody>
      </p:sp>
      <p:sp>
        <p:nvSpPr>
          <p:cNvPr id="1040" name="Rectangle 16"/>
          <p:cNvSpPr>
            <a:spLocks noChangeArrowheads="1"/>
          </p:cNvSpPr>
          <p:nvPr userDrawn="1"/>
        </p:nvSpPr>
        <p:spPr bwMode="auto">
          <a:xfrm>
            <a:off x="7200900" y="76200"/>
            <a:ext cx="1752600" cy="762000"/>
          </a:xfrm>
          <a:prstGeom prst="rect">
            <a:avLst/>
          </a:prstGeom>
          <a:solidFill>
            <a:srgbClr val="00AE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41" name="Picture 17" descr="slide_Eversource_energy_white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0125" y="292100"/>
            <a:ext cx="146050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DC3"/>
          </a:solidFill>
          <a:latin typeface="Arial" pitchFamily="34" charset="0"/>
          <a:ea typeface="MS PGothic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DC3"/>
          </a:solidFill>
          <a:latin typeface="Arial" pitchFamily="34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DC3"/>
          </a:solidFill>
          <a:latin typeface="Arial" pitchFamily="34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DC3"/>
          </a:solidFill>
          <a:latin typeface="Arial" pitchFamily="34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7DC3"/>
          </a:solidFill>
          <a:latin typeface="Arial" pitchFamily="34" charset="0"/>
          <a:ea typeface="MS PGothic" pitchFamily="34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DC3"/>
          </a:solidFill>
          <a:latin typeface="Franklin Gothic Dem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DC3"/>
          </a:solidFill>
          <a:latin typeface="Franklin Gothic Dem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DC3"/>
          </a:solidFill>
          <a:latin typeface="Franklin Gothic Dem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7DC3"/>
          </a:solidFill>
          <a:latin typeface="Franklin Gothic Demi" pitchFamily="34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55000"/>
        </a:spcAft>
        <a:buClr>
          <a:srgbClr val="007BC3"/>
        </a:buClr>
        <a:buFont typeface="Wingdings" pitchFamily="2" charset="2"/>
        <a:buChar char="§"/>
        <a:defRPr sz="2000">
          <a:solidFill>
            <a:schemeClr val="tx1"/>
          </a:solidFill>
          <a:latin typeface="Arial" pitchFamily="34" charset="0"/>
          <a:ea typeface="MS PGothic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0"/>
        </a:spcBef>
        <a:spcAft>
          <a:spcPct val="55000"/>
        </a:spcAft>
        <a:buClr>
          <a:srgbClr val="007BC3"/>
        </a:buClr>
        <a:buFont typeface="Arial" pitchFamily="34" charset="0"/>
        <a:buChar char="–"/>
        <a:defRPr sz="2000">
          <a:solidFill>
            <a:schemeClr val="tx1"/>
          </a:solidFill>
          <a:latin typeface="Arial" pitchFamily="34" charset="0"/>
          <a:ea typeface="MS PGothic" pitchFamily="34" charset="-128"/>
        </a:defRPr>
      </a:lvl2pPr>
      <a:lvl3pPr marL="1143000" indent="-228600" algn="l" rtl="0" eaLnBrk="1" fontAlgn="base" hangingPunct="1">
        <a:spcBef>
          <a:spcPct val="0"/>
        </a:spcBef>
        <a:spcAft>
          <a:spcPct val="55000"/>
        </a:spcAft>
        <a:buClr>
          <a:srgbClr val="007BC3"/>
        </a:buClr>
        <a:buFont typeface="Wingdings" pitchFamily="2" charset="2"/>
        <a:buChar char="§"/>
        <a:defRPr sz="2000">
          <a:solidFill>
            <a:schemeClr val="tx1"/>
          </a:solidFill>
          <a:latin typeface="Arial" pitchFamily="34" charset="0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o-ne.com/static-assets/documents/2020/12/a5_webster_beebe_river_115kv_corridor_asset-conditions_and_opgw_project_lines_a111_e115_z180_rev1_clean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customXml" Target="../ink/ink4.xml"/><Relationship Id="rId3" Type="http://schemas.openxmlformats.org/officeDocument/2006/relationships/notesSlide" Target="../notesSlides/notesSlide4.xml"/><Relationship Id="rId7" Type="http://schemas.openxmlformats.org/officeDocument/2006/relationships/customXml" Target="../ink/ink1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11" Type="http://schemas.openxmlformats.org/officeDocument/2006/relationships/customXml" Target="../ink/ink3.xml"/><Relationship Id="rId5" Type="http://schemas.openxmlformats.org/officeDocument/2006/relationships/image" Target="../media/image2.emf"/><Relationship Id="rId10" Type="http://schemas.openxmlformats.org/officeDocument/2006/relationships/image" Target="../media/image5.png"/><Relationship Id="rId4" Type="http://schemas.openxmlformats.org/officeDocument/2006/relationships/oleObject" Target="../embeddings/oleObject1.bin"/><Relationship Id="rId9" Type="http://schemas.openxmlformats.org/officeDocument/2006/relationships/customXml" Target="../ink/ink2.xml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Rectangle 8"/>
          <p:cNvSpPr>
            <a:spLocks noGrp="1" noChangeArrowheads="1"/>
          </p:cNvSpPr>
          <p:nvPr>
            <p:ph type="ctrTitle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 dirty="0">
                <a:latin typeface="Arial"/>
              </a:rPr>
              <a:t>Webster - Beebe River 115 kV Corridor</a:t>
            </a:r>
            <a:br>
              <a:rPr lang="en-US" sz="3200" dirty="0">
                <a:latin typeface="Arial"/>
              </a:rPr>
            </a:br>
            <a:r>
              <a:rPr lang="en-US" sz="3200" dirty="0">
                <a:latin typeface="Arial"/>
              </a:rPr>
              <a:t>Asset Condition and OPGW Project –</a:t>
            </a:r>
            <a:br>
              <a:rPr lang="en-US" sz="3200" dirty="0">
                <a:latin typeface="Arial"/>
              </a:rPr>
            </a:br>
            <a:r>
              <a:rPr lang="en-US" sz="3200" dirty="0">
                <a:latin typeface="Arial"/>
              </a:rPr>
              <a:t>Lines A111, E115 and Z180 </a:t>
            </a:r>
            <a:endParaRPr lang="en-US" sz="3200" dirty="0"/>
          </a:p>
        </p:txBody>
      </p:sp>
      <p:sp>
        <p:nvSpPr>
          <p:cNvPr id="19465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886200"/>
            <a:ext cx="7162800" cy="12192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dirty="0"/>
          </a:p>
          <a:p>
            <a:r>
              <a:rPr lang="en-US" b="1" dirty="0">
                <a:solidFill>
                  <a:srgbClr val="007DC3"/>
                </a:solidFill>
              </a:rPr>
              <a:t>TCA Submittal Presentation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NEPOOL Reliability Committee Meeting</a:t>
            </a:r>
          </a:p>
          <a:p>
            <a:r>
              <a:rPr lang="en-US" dirty="0"/>
              <a:t>March 15, 2023 </a:t>
            </a:r>
          </a:p>
        </p:txBody>
      </p:sp>
      <p:sp>
        <p:nvSpPr>
          <p:cNvPr id="6146" name="Slide Number Placeholder 3"/>
          <p:cNvSpPr>
            <a:spLocks noGrp="1"/>
          </p:cNvSpPr>
          <p:nvPr>
            <p:ph type="sldNum" sz="quarter" idx="4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7621EDE0-372F-4BBF-9BAB-C9EC55CA03BD}" type="slidenum">
              <a:rPr lang="en-US" sz="1400"/>
              <a:pPr eaLnBrk="1" hangingPunct="1"/>
              <a:t>1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865221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DA680-1C48-4F99-88AF-F8F873C40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C5182-7544-4AAC-823D-0172415A8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Project Background</a:t>
            </a:r>
          </a:p>
          <a:p>
            <a:r>
              <a:rPr lang="en-US" sz="2400" dirty="0"/>
              <a:t>Project Location</a:t>
            </a:r>
          </a:p>
          <a:p>
            <a:r>
              <a:rPr lang="en-US" sz="2400" dirty="0"/>
              <a:t>Project Need</a:t>
            </a:r>
          </a:p>
          <a:p>
            <a:r>
              <a:rPr lang="en-US" sz="2400" dirty="0"/>
              <a:t>Summary of Work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A39DC9-FAD4-4551-AA90-D3329F3F81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23E72-0F48-448E-B31B-3B76C66B7AC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8074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6DA19-5838-49E5-8238-47621E320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ACEBA-AFE2-4C84-BD80-7A8140B6C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98525"/>
            <a:ext cx="8001000" cy="5654675"/>
          </a:xfrm>
        </p:spPr>
        <p:txBody>
          <a:bodyPr/>
          <a:lstStyle/>
          <a:p>
            <a:r>
              <a:rPr lang="en-US" sz="1800" dirty="0"/>
              <a:t>This presentation covers asset condition replacements and OPGW installation projects on Eversource’s 115-kV lines which was presented at the </a:t>
            </a:r>
            <a:r>
              <a:rPr lang="en-US" sz="1800" dirty="0">
                <a:hlinkClick r:id="rId3"/>
              </a:rPr>
              <a:t>December 16, 2020,</a:t>
            </a:r>
            <a:r>
              <a:rPr lang="en-US" sz="1800" dirty="0"/>
              <a:t> PAC meeting</a:t>
            </a:r>
          </a:p>
          <a:p>
            <a:pPr lvl="1"/>
            <a:r>
              <a:rPr lang="en-US" sz="1600" dirty="0"/>
              <a:t>Includes 3 full line rebuilds in Eversource’s New Hampshire service territory within the Webster substation to Beebe River substation corridor</a:t>
            </a:r>
          </a:p>
          <a:p>
            <a:r>
              <a:rPr lang="en-US" sz="1800" dirty="0"/>
              <a:t>Project Drivers</a:t>
            </a:r>
          </a:p>
          <a:p>
            <a:pPr lvl="1"/>
            <a:r>
              <a:rPr lang="en-US" sz="1600" dirty="0"/>
              <a:t>Inspections indicated significant degradation and decreased load carrying capacity of wood H-frame structures (70 years old), deficiencies include:</a:t>
            </a:r>
          </a:p>
          <a:p>
            <a:pPr lvl="2"/>
            <a:r>
              <a:rPr lang="en-US" sz="1600" dirty="0"/>
              <a:t>Split pole tops and cracks</a:t>
            </a:r>
          </a:p>
          <a:p>
            <a:pPr lvl="2"/>
            <a:r>
              <a:rPr lang="en-US" sz="1600" dirty="0"/>
              <a:t>Woodpecker damage</a:t>
            </a:r>
          </a:p>
          <a:p>
            <a:pPr lvl="2"/>
            <a:r>
              <a:rPr lang="en-US" sz="1600" dirty="0"/>
              <a:t>Deteriorating steel components </a:t>
            </a:r>
          </a:p>
          <a:p>
            <a:pPr lvl="1"/>
            <a:r>
              <a:rPr lang="en-US" sz="1600" dirty="0"/>
              <a:t>Due to severity of degradation of lines, full rebuild was selected as preferred solution as it was the most efficient and cost-effective alternative </a:t>
            </a:r>
          </a:p>
          <a:p>
            <a:pPr lvl="2"/>
            <a:r>
              <a:rPr lang="en-US" sz="1600" dirty="0"/>
              <a:t>The full rebuild included replacement of all wood structures, replacement of existing 336 ACSR conductor with 1272 ACSS conductor and replacement of existing shield wire with OPGW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05937A-E783-4BEF-B9DF-44637BF58C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23E72-0F48-448E-B31B-3B76C66B7AC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58379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5CE05-D42D-497A-82EE-B8CE302BF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Location - NH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EF5F79-82F3-416E-BA7C-4B0600CB9D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23E72-0F48-448E-B31B-3B76C66B7AC5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04D365C-2AC1-4639-B412-266767D269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8030" y="1195507"/>
          <a:ext cx="3185211" cy="4776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4" imgW="16459200" imgH="24688800" progId="AcroExch.Document.DC">
                  <p:embed/>
                </p:oleObj>
              </mc:Choice>
              <mc:Fallback>
                <p:oleObj name="Acrobat Document" r:id="rId4" imgW="16459200" imgH="24688800" progId="AcroExch.Document.DC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F04D365C-2AC1-4639-B412-266767D269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8030" y="1195507"/>
                        <a:ext cx="3185211" cy="47768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B8456F3B-EB97-44A1-8342-159CED73735D}"/>
              </a:ext>
            </a:extLst>
          </p:cNvPr>
          <p:cNvSpPr/>
          <p:nvPr/>
        </p:nvSpPr>
        <p:spPr>
          <a:xfrm>
            <a:off x="2019300" y="3673626"/>
            <a:ext cx="342900" cy="10001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AC40653-A954-446B-8470-061C6CCEF342}"/>
              </a:ext>
            </a:extLst>
          </p:cNvPr>
          <p:cNvCxnSpPr>
            <a:cxnSpLocks/>
          </p:cNvCxnSpPr>
          <p:nvPr/>
        </p:nvCxnSpPr>
        <p:spPr>
          <a:xfrm flipV="1">
            <a:off x="2362200" y="1022319"/>
            <a:ext cx="5943399" cy="26513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5072DD2-EA83-4CAB-A6E1-2163A9E502E5}"/>
              </a:ext>
            </a:extLst>
          </p:cNvPr>
          <p:cNvCxnSpPr>
            <a:cxnSpLocks/>
          </p:cNvCxnSpPr>
          <p:nvPr/>
        </p:nvCxnSpPr>
        <p:spPr>
          <a:xfrm flipV="1">
            <a:off x="2019300" y="990598"/>
            <a:ext cx="1863941" cy="26830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1729FF-9BCA-464A-B446-B5C69008BE6C}"/>
              </a:ext>
            </a:extLst>
          </p:cNvPr>
          <p:cNvCxnSpPr>
            <a:cxnSpLocks/>
          </p:cNvCxnSpPr>
          <p:nvPr/>
        </p:nvCxnSpPr>
        <p:spPr>
          <a:xfrm>
            <a:off x="2362200" y="4673751"/>
            <a:ext cx="5943399" cy="14718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E48A4DF-CB40-45A2-8ACB-506315E71EAF}"/>
              </a:ext>
            </a:extLst>
          </p:cNvPr>
          <p:cNvCxnSpPr>
            <a:cxnSpLocks/>
          </p:cNvCxnSpPr>
          <p:nvPr/>
        </p:nvCxnSpPr>
        <p:spPr>
          <a:xfrm>
            <a:off x="2019300" y="4673751"/>
            <a:ext cx="1866900" cy="14984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Map&#10;&#10;Description automatically generated">
            <a:extLst>
              <a:ext uri="{FF2B5EF4-FFF2-40B4-BE49-F238E27FC236}">
                <a16:creationId xmlns:a16="http://schemas.microsoft.com/office/drawing/2014/main" id="{29F52B44-1FE2-416A-9B13-E9D1D83EC8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762" y="1033825"/>
            <a:ext cx="4422358" cy="512326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1691CCB-8601-49E1-8708-C774E1136510}"/>
                  </a:ext>
                </a:extLst>
              </p14:cNvPr>
              <p14:cNvContentPartPr/>
              <p14:nvPr/>
            </p14:nvContentPartPr>
            <p14:xfrm>
              <a:off x="5762010" y="4167345"/>
              <a:ext cx="253080" cy="9237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1691CCB-8601-49E1-8708-C774E113651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08370" y="4059705"/>
                <a:ext cx="360720" cy="1139400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6C2BCC28-30FB-4D81-8DBE-D5BE33E6DF9C}"/>
              </a:ext>
            </a:extLst>
          </p:cNvPr>
          <p:cNvSpPr txBox="1"/>
          <p:nvPr/>
        </p:nvSpPr>
        <p:spPr>
          <a:xfrm>
            <a:off x="5892150" y="4413453"/>
            <a:ext cx="592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A111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E3BE2BC-3E38-43AD-A465-3C385AD8834A}"/>
              </a:ext>
            </a:extLst>
          </p:cNvPr>
          <p:cNvSpPr txBox="1"/>
          <p:nvPr/>
        </p:nvSpPr>
        <p:spPr>
          <a:xfrm>
            <a:off x="6256740" y="3498925"/>
            <a:ext cx="593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E115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7FDC1E2-8C63-4540-B9B7-6173A23F409E}"/>
              </a:ext>
            </a:extLst>
          </p:cNvPr>
          <p:cNvSpPr txBox="1"/>
          <p:nvPr/>
        </p:nvSpPr>
        <p:spPr>
          <a:xfrm>
            <a:off x="5415609" y="2077492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Z180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08F1321-1E33-4355-BDF3-DD61CE2EE712}"/>
                  </a:ext>
                </a:extLst>
              </p14:cNvPr>
              <p14:cNvContentPartPr/>
              <p14:nvPr/>
            </p14:nvContentPartPr>
            <p14:xfrm>
              <a:off x="5809870" y="2680550"/>
              <a:ext cx="376920" cy="12312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08F1321-1E33-4355-BDF3-DD61CE2EE71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756230" y="2572910"/>
                <a:ext cx="484560" cy="144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2AE5AE0-1C52-4D36-80C8-B1FF39B3B881}"/>
                  </a:ext>
                </a:extLst>
              </p14:cNvPr>
              <p14:cNvContentPartPr/>
              <p14:nvPr/>
            </p14:nvContentPartPr>
            <p14:xfrm>
              <a:off x="6165550" y="2469950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2AE5AE0-1C52-4D36-80C8-B1FF39B3B88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11910" y="236195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0CF1B7C-979A-4700-B961-2B46EB8B9A75}"/>
                  </a:ext>
                </a:extLst>
              </p14:cNvPr>
              <p14:cNvContentPartPr/>
              <p14:nvPr/>
            </p14:nvContentPartPr>
            <p14:xfrm>
              <a:off x="6159070" y="2225150"/>
              <a:ext cx="60120" cy="162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0CF1B7C-979A-4700-B961-2B46EB8B9A7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105070" y="2117510"/>
                <a:ext cx="167760" cy="37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6597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D4246-A24A-414D-9650-CD719FBD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7534"/>
            <a:ext cx="6629400" cy="609600"/>
          </a:xfrm>
        </p:spPr>
        <p:txBody>
          <a:bodyPr/>
          <a:lstStyle/>
          <a:p>
            <a:r>
              <a:rPr lang="en-US"/>
              <a:t>Project Needs: Wood Pole Asset Condition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977745-7BF0-4266-84F3-C0C5ADA57E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4FE6D-B715-4D5A-8864-D0538CD83D5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91243A-1817-4E91-8EBF-02B3BF9931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820" y="1305017"/>
            <a:ext cx="3932263" cy="19867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117602-A9FF-4638-9180-D8C5BA39FA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45" y="3330130"/>
            <a:ext cx="4035902" cy="5913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E8E161E-4B62-4F36-B85C-E506E60433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0898" y="2008102"/>
            <a:ext cx="4087688" cy="28639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D2F741-28C5-4825-B909-690401363B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0898" y="5135007"/>
            <a:ext cx="4035902" cy="5913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D34E5D-A8BB-4249-B95E-F8DA85BF2F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820" y="3878708"/>
            <a:ext cx="3932263" cy="19867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B6BFEC7-ED51-4F5D-BBC7-A8ABB89FA9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745" y="5949543"/>
            <a:ext cx="4194412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79272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A9153-8D9C-4E8E-8AEF-C24E07CF2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6629400" cy="6096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b="1" spc="-5" dirty="0"/>
              <a:t>Webster - Beebe River 115 kV Corridor Asset Condition and OPGW Project </a:t>
            </a:r>
            <a:r>
              <a:rPr lang="en-US" sz="1800" dirty="0"/>
              <a:t>Summary – TCAs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85B7C-9D8E-4B8D-A9A1-E96533DF29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fld id="{34923E72-0F48-448E-B31B-3B76C66B7AC5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graphicFrame>
        <p:nvGraphicFramePr>
          <p:cNvPr id="22" name="Content Placeholder 21">
            <a:extLst>
              <a:ext uri="{FF2B5EF4-FFF2-40B4-BE49-F238E27FC236}">
                <a16:creationId xmlns:a16="http://schemas.microsoft.com/office/drawing/2014/main" id="{09E296F9-0345-4A8C-8569-50BB619D899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83682315"/>
              </p:ext>
            </p:extLst>
          </p:nvPr>
        </p:nvGraphicFramePr>
        <p:xfrm>
          <a:off x="244135" y="1290497"/>
          <a:ext cx="8509519" cy="3854722"/>
        </p:xfrm>
        <a:graphic>
          <a:graphicData uri="http://schemas.openxmlformats.org/drawingml/2006/table">
            <a:tbl>
              <a:tblPr/>
              <a:tblGrid>
                <a:gridCol w="827548">
                  <a:extLst>
                    <a:ext uri="{9D8B030D-6E8A-4147-A177-3AD203B41FA5}">
                      <a16:colId xmlns:a16="http://schemas.microsoft.com/office/drawing/2014/main" val="803600993"/>
                    </a:ext>
                  </a:extLst>
                </a:gridCol>
                <a:gridCol w="701601">
                  <a:extLst>
                    <a:ext uri="{9D8B030D-6E8A-4147-A177-3AD203B41FA5}">
                      <a16:colId xmlns:a16="http://schemas.microsoft.com/office/drawing/2014/main" val="3079368802"/>
                    </a:ext>
                  </a:extLst>
                </a:gridCol>
                <a:gridCol w="585635">
                  <a:extLst>
                    <a:ext uri="{9D8B030D-6E8A-4147-A177-3AD203B41FA5}">
                      <a16:colId xmlns:a16="http://schemas.microsoft.com/office/drawing/2014/main" val="3014853600"/>
                    </a:ext>
                  </a:extLst>
                </a:gridCol>
                <a:gridCol w="1241543">
                  <a:extLst>
                    <a:ext uri="{9D8B030D-6E8A-4147-A177-3AD203B41FA5}">
                      <a16:colId xmlns:a16="http://schemas.microsoft.com/office/drawing/2014/main" val="2810963969"/>
                    </a:ext>
                  </a:extLst>
                </a:gridCol>
                <a:gridCol w="731550">
                  <a:extLst>
                    <a:ext uri="{9D8B030D-6E8A-4147-A177-3AD203B41FA5}">
                      <a16:colId xmlns:a16="http://schemas.microsoft.com/office/drawing/2014/main" val="1479369443"/>
                    </a:ext>
                  </a:extLst>
                </a:gridCol>
                <a:gridCol w="3314564">
                  <a:extLst>
                    <a:ext uri="{9D8B030D-6E8A-4147-A177-3AD203B41FA5}">
                      <a16:colId xmlns:a16="http://schemas.microsoft.com/office/drawing/2014/main" val="1620287950"/>
                    </a:ext>
                  </a:extLst>
                </a:gridCol>
                <a:gridCol w="1107078">
                  <a:extLst>
                    <a:ext uri="{9D8B030D-6E8A-4147-A177-3AD203B41FA5}">
                      <a16:colId xmlns:a16="http://schemas.microsoft.com/office/drawing/2014/main" val="2433585541"/>
                    </a:ext>
                  </a:extLst>
                </a:gridCol>
              </a:tblGrid>
              <a:tr h="263997">
                <a:tc gridSpan="7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Webster - Beebe River 115 kV Corridor</a:t>
                      </a:r>
                      <a:b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Asset Condition and OPGW Project –</a:t>
                      </a:r>
                      <a:b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Lines A111, E115 and Z180 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65" marR="92465" marT="46232" marB="462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76225880"/>
                  </a:ext>
                </a:extLst>
              </a:tr>
              <a:tr h="300518">
                <a:tc gridSpan="7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**Presented to ISO-NE PAC December 16, 2020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65" marR="92465" marT="46232" marB="462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72630966"/>
                  </a:ext>
                </a:extLst>
              </a:tr>
              <a:tr h="249697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05" marR="7705" marT="77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Line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05" marR="7705" marT="77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Voltage</a:t>
                      </a:r>
                    </a:p>
                  </a:txBody>
                  <a:tcPr marL="7705" marR="7705" marT="77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TCA #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05" marR="7705" marT="77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ACL#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05" marR="7705" marT="77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Locations</a:t>
                      </a:r>
                    </a:p>
                  </a:txBody>
                  <a:tcPr marL="7705" marR="7705" marT="77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TCA Cost ($M)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05" marR="7705" marT="77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7108568"/>
                  </a:ext>
                </a:extLst>
              </a:tr>
              <a:tr h="660096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05" marR="7705" marT="77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A111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05" marR="7705" marT="77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115</a:t>
                      </a:r>
                    </a:p>
                  </a:txBody>
                  <a:tcPr marL="7705" marR="7705" marT="77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ES-21-TCA-44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05" marR="7705" marT="77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05" marR="7705" marT="77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Webster Substation - </a:t>
                      </a:r>
                      <a:r>
                        <a:rPr lang="en-US" sz="1400" dirty="0"/>
                        <a:t>Pemigewasset Substation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05" marR="7705" marT="77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 </a:t>
                      </a:r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      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31.23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05" marR="7705" marT="77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0109148"/>
                  </a:ext>
                </a:extLst>
              </a:tr>
              <a:tr h="660096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05" marR="7705" marT="77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E115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05" marR="7705" marT="77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115</a:t>
                      </a:r>
                    </a:p>
                  </a:txBody>
                  <a:tcPr marL="7705" marR="7705" marT="77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ES-22-TCA-20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05" marR="7705" marT="77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05" marR="7705" marT="77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Pemigewasset Substation – Huckins Hill Substation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05" marR="7705" marT="77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       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64.15</a:t>
                      </a:r>
                    </a:p>
                  </a:txBody>
                  <a:tcPr marL="7705" marR="7705" marT="77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3491118"/>
                  </a:ext>
                </a:extLst>
              </a:tr>
              <a:tr h="742175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NH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05" marR="7705" marT="77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Z180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05" marR="7705" marT="77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115</a:t>
                      </a:r>
                    </a:p>
                    <a:p>
                      <a:pPr marL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705" marR="7705" marT="77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ES-23-TCA-01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05" marR="7705" marT="77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05" marR="7705" marT="77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Huckins Hill Substation – Beebe River Substation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05" marR="7705" marT="77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14.53</a:t>
                      </a:r>
                      <a:endParaRPr lang="en-US" sz="14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705" marR="7705" marT="77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2618624"/>
                  </a:ext>
                </a:extLst>
              </a:tr>
              <a:tr h="300518">
                <a:tc gridSpan="6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                                                                            Total Submitted TCA Cost Estimate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65" marR="92465" marT="46232" marB="462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 </a:t>
                      </a:r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      </a:t>
                      </a:r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109.91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05" marR="7705" marT="77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98083"/>
                  </a:ext>
                </a:extLst>
              </a:tr>
              <a:tr h="300518">
                <a:tc gridSpan="7"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65" marR="92465" marT="46232" marB="4623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998508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001698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629400" cy="612648"/>
          </a:xfrm>
        </p:spPr>
        <p:txBody>
          <a:bodyPr/>
          <a:lstStyle/>
          <a:p>
            <a:r>
              <a:rPr lang="en-US" dirty="0"/>
              <a:t>Project 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5831" y="1074979"/>
            <a:ext cx="8798169" cy="548335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1300" b="1" dirty="0"/>
              <a:t>Structure Replacement Scope:</a:t>
            </a:r>
          </a:p>
          <a:p>
            <a:r>
              <a:rPr lang="en-US" sz="1300" i="1" dirty="0"/>
              <a:t>A111 Line: </a:t>
            </a:r>
            <a:r>
              <a:rPr lang="en-US" sz="1300" dirty="0"/>
              <a:t>Replace 116 wooden structures with self-weathering steel structures</a:t>
            </a:r>
          </a:p>
          <a:p>
            <a:r>
              <a:rPr lang="en-US" sz="1300" i="1" dirty="0"/>
              <a:t>E115 Line: </a:t>
            </a:r>
            <a:r>
              <a:rPr lang="en-US" sz="1300" dirty="0"/>
              <a:t>Replace 176 wooden structures with self-weathering steel structures</a:t>
            </a:r>
          </a:p>
          <a:p>
            <a:pPr lvl="1"/>
            <a:r>
              <a:rPr lang="en-US" sz="1100" dirty="0"/>
              <a:t>E115 Tap (Ashland Tap to Ashland Substation) is non-PTF and is included in Eversource’s Local System Plan </a:t>
            </a:r>
          </a:p>
          <a:p>
            <a:r>
              <a:rPr lang="en-US" sz="1300" i="1" dirty="0"/>
              <a:t>Z180 Line: </a:t>
            </a:r>
            <a:r>
              <a:rPr lang="en-US" sz="1300" dirty="0"/>
              <a:t>Replace 28 wooden structures with self-weathering steel structures</a:t>
            </a:r>
          </a:p>
          <a:p>
            <a:r>
              <a:rPr lang="en-US" sz="1300" dirty="0"/>
              <a:t>Installation of lightning arrestors and counterpoise on all three lines</a:t>
            </a:r>
          </a:p>
          <a:p>
            <a:pPr marL="0" indent="0">
              <a:buNone/>
            </a:pPr>
            <a:r>
              <a:rPr lang="en-US" sz="1300" b="1" dirty="0"/>
              <a:t>OPGW Scope:</a:t>
            </a:r>
          </a:p>
          <a:p>
            <a:r>
              <a:rPr lang="en-US" sz="1300" dirty="0"/>
              <a:t>Replacement of 2 existing Shield Wires with OPGW on all three circuits</a:t>
            </a:r>
          </a:p>
          <a:p>
            <a:pPr marL="0" indent="0">
              <a:buNone/>
            </a:pPr>
            <a:r>
              <a:rPr lang="en-US" sz="1300" b="1" dirty="0"/>
              <a:t>Reconductor Scope:</a:t>
            </a:r>
          </a:p>
          <a:p>
            <a:r>
              <a:rPr lang="en-US" sz="1300" dirty="0"/>
              <a:t>All three 115-kV lines will be reconductored with 1272 ACSS 54/19</a:t>
            </a:r>
          </a:p>
          <a:p>
            <a:pPr lvl="1"/>
            <a:r>
              <a:rPr lang="en-US" sz="1100" dirty="0"/>
              <a:t>A111 Line: Reconductor approximately 10.6 miles </a:t>
            </a:r>
          </a:p>
          <a:p>
            <a:pPr lvl="1"/>
            <a:r>
              <a:rPr lang="en-US" sz="1100" dirty="0"/>
              <a:t>E115 Line: Reconductor approximately 14.9 miles </a:t>
            </a:r>
          </a:p>
          <a:p>
            <a:pPr lvl="1"/>
            <a:r>
              <a:rPr lang="en-US" sz="1100" dirty="0"/>
              <a:t>Z180 Line: Reconductor approximately 3.4 miles</a:t>
            </a:r>
          </a:p>
          <a:p>
            <a:pPr marL="0" lvl="0" indent="0">
              <a:buNone/>
            </a:pPr>
            <a:r>
              <a:rPr lang="en-US" sz="1300" b="1" dirty="0"/>
              <a:t>Estimated Cost = $109.91 Million</a:t>
            </a:r>
          </a:p>
          <a:p>
            <a:pPr lvl="0"/>
            <a:endParaRPr lang="en-US" sz="20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4FE6D-B715-4D5A-8864-D0538CD83D54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18831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23E72-0F48-448E-B31B-3B76C66B7AC5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6386" name="Picture 2" descr="C:\Users\sodercp\AppData\Local\Microsoft\Windows\Temporary Internet Files\Content.IE5\4E2FH3QM\question[1]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3000" y="1384300"/>
            <a:ext cx="4394200" cy="439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26606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452</Words>
  <Application>Microsoft Office PowerPoint</Application>
  <PresentationFormat>On-screen Show (4:3)</PresentationFormat>
  <Paragraphs>94</Paragraphs>
  <Slides>8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ＭＳ Ｐゴシック</vt:lpstr>
      <vt:lpstr>ＭＳ Ｐゴシック</vt:lpstr>
      <vt:lpstr>Arial</vt:lpstr>
      <vt:lpstr>Calibri</vt:lpstr>
      <vt:lpstr>Franklin Gothic Book</vt:lpstr>
      <vt:lpstr>Franklin Gothic Demi</vt:lpstr>
      <vt:lpstr>Times New Roman</vt:lpstr>
      <vt:lpstr>Wingdings</vt:lpstr>
      <vt:lpstr>Default Design</vt:lpstr>
      <vt:lpstr>Acrobat Document</vt:lpstr>
      <vt:lpstr>Webster - Beebe River 115 kV Corridor Asset Condition and OPGW Project – Lines A111, E115 and Z180 </vt:lpstr>
      <vt:lpstr>Agenda</vt:lpstr>
      <vt:lpstr>Project Background</vt:lpstr>
      <vt:lpstr>Project Location - NH</vt:lpstr>
      <vt:lpstr>Project Needs: Wood Pole Asset Condition</vt:lpstr>
      <vt:lpstr>Webster - Beebe River 115 kV Corridor Asset Condition and OPGW Project Summary – TCAs</vt:lpstr>
      <vt:lpstr>Project Scope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2023-03-07T18:48:09Z</dcterms:created>
  <dcterms:modified xsi:type="dcterms:W3CDTF">2023-03-07T18:48:29Z</dcterms:modified>
</cp:coreProperties>
</file>